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Montserrat"/>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286D82-5BA9-44BA-8141-8309293CCED9}">
  <a:tblStyle styleId="{3A286D82-5BA9-44BA-8141-8309293CCE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06384591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06384591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63845910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63845910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063845910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063845910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63845910a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63845910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63845910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63845910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63845910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63845910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63845910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63845910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6384591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6384591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63845910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63845910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63845910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63845910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5c551ea2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5c551ea2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3eacce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3eacce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3eacced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3eacced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3eacced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3eacced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3eacced1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3eacced1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3eacced1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3eacced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3eacced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3eacced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3eacced1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3eacced1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3eacced1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3eacced1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3eacced1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3eacced1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5c551ea2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5c551ea2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5c551ea2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5c551ea2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69042ed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69042ed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3f0797e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03f0797e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03f0797eb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03f0797e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03f0797e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03f0797e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3f0797eb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3f0797e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3f0797eb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3f0797eb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3f0797eb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3f0797eb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3f0797eb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3f0797eb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3f0797e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3f0797eb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3f0797e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3f0797e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5c551ea2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5c551ea2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3f0797eb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3f0797eb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03f0797eb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03f0797eb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3f0797eba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3f0797eba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3f0797eba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03f0797eba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3f0797eba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3f0797eba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3f0797eba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3f0797eba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03f0797eb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03f0797eb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3f0797eba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3f0797eba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5c551ea2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5c551ea2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5c551ea2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5c551ea2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6384591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6384591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63845910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63845910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6384591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6384591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3.png"/><Relationship Id="rId10" Type="http://schemas.openxmlformats.org/officeDocument/2006/relationships/image" Target="../media/image22.png"/><Relationship Id="rId9" Type="http://schemas.openxmlformats.org/officeDocument/2006/relationships/image" Target="../media/image27.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hyperlink" Target="https://docs.google.com/document/d/16sGddjM8P6QZVspe5dJsQh6tekhb0g3AvXcliHgPPqc/edi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hyperlink" Target="https://docs.google.com/document/d/16sGddjM8P6QZVspe5dJsQh6tekhb0g3AvXcliHgPPqc/edi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docs.google.com/document/d/1AZ1eTH3Q9kJbbFsC86rpR4v5oIJjvaT10_KhO-JytLY/edit" TargetMode="Externa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esmckinney.com/blog/mastering-high-performance-data-algorithms-i-group-by/"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ocs.google.com/document/d/1q-9TX_hVCHDiKGaKy0sMJCMUcYugaIqA/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3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CS427 Final Project</a:t>
            </a:r>
            <a:endParaRPr/>
          </a:p>
        </p:txBody>
      </p:sp>
      <p:sp>
        <p:nvSpPr>
          <p:cNvPr id="135" name="Google Shape;135;p13"/>
          <p:cNvSpPr txBox="1"/>
          <p:nvPr>
            <p:ph idx="1" type="subTitle"/>
          </p:nvPr>
        </p:nvSpPr>
        <p:spPr>
          <a:xfrm>
            <a:off x="6694200" y="34514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Group 1</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#793, Mingwei Huang</a:t>
            </a:r>
            <a:endParaRPr/>
          </a:p>
        </p:txBody>
      </p:sp>
      <p:sp>
        <p:nvSpPr>
          <p:cNvPr id="196" name="Google Shape;196;p22"/>
          <p:cNvSpPr txBox="1"/>
          <p:nvPr>
            <p:ph idx="1" type="body"/>
          </p:nvPr>
        </p:nvSpPr>
        <p:spPr>
          <a:xfrm>
            <a:off x="11252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FindBugs and PMD</a:t>
            </a:r>
            <a:endParaRPr sz="2000"/>
          </a:p>
          <a:p>
            <a:pPr indent="0" lvl="0" marL="0" rtl="0" algn="l">
              <a:spcBef>
                <a:spcPts val="1200"/>
              </a:spcBef>
              <a:spcAft>
                <a:spcPts val="0"/>
              </a:spcAft>
              <a:buNone/>
            </a:pPr>
            <a:r>
              <a:rPr lang="en"/>
              <a:t>No new bug was introduced. 				All PMD errors are justifiable:</a:t>
            </a:r>
            <a:endParaRPr/>
          </a:p>
          <a:p>
            <a:pPr indent="0" lvl="0" marL="0" rtl="0" algn="l">
              <a:spcBef>
                <a:spcPts val="1200"/>
              </a:spcBef>
              <a:spcAft>
                <a:spcPts val="1200"/>
              </a:spcAft>
              <a:buNone/>
            </a:pPr>
            <a:r>
              <a:rPr lang="en"/>
              <a:t>(The original project also have these 12 bugs)						</a:t>
            </a:r>
            <a:endParaRPr/>
          </a:p>
        </p:txBody>
      </p:sp>
      <p:pic>
        <p:nvPicPr>
          <p:cNvPr id="197" name="Google Shape;197;p22"/>
          <p:cNvPicPr preferRelativeResize="0"/>
          <p:nvPr/>
        </p:nvPicPr>
        <p:blipFill>
          <a:blip r:embed="rId3">
            <a:alphaModFix/>
          </a:blip>
          <a:stretch>
            <a:fillRect/>
          </a:stretch>
        </p:blipFill>
        <p:spPr>
          <a:xfrm>
            <a:off x="1619200" y="2464700"/>
            <a:ext cx="2190750" cy="1924050"/>
          </a:xfrm>
          <a:prstGeom prst="rect">
            <a:avLst/>
          </a:prstGeom>
          <a:noFill/>
          <a:ln>
            <a:noFill/>
          </a:ln>
        </p:spPr>
      </p:pic>
      <p:pic>
        <p:nvPicPr>
          <p:cNvPr id="198" name="Google Shape;198;p22"/>
          <p:cNvPicPr preferRelativeResize="0"/>
          <p:nvPr/>
        </p:nvPicPr>
        <p:blipFill>
          <a:blip r:embed="rId4">
            <a:alphaModFix/>
          </a:blip>
          <a:stretch>
            <a:fillRect/>
          </a:stretch>
        </p:blipFill>
        <p:spPr>
          <a:xfrm>
            <a:off x="4992275" y="2711700"/>
            <a:ext cx="3162300" cy="1123950"/>
          </a:xfrm>
          <a:prstGeom prst="rect">
            <a:avLst/>
          </a:prstGeom>
          <a:noFill/>
          <a:ln>
            <a:noFill/>
          </a:ln>
        </p:spPr>
      </p:pic>
      <p:pic>
        <p:nvPicPr>
          <p:cNvPr id="199" name="Google Shape;199;p22"/>
          <p:cNvPicPr preferRelativeResize="0"/>
          <p:nvPr/>
        </p:nvPicPr>
        <p:blipFill>
          <a:blip r:embed="rId5">
            <a:alphaModFix/>
          </a:blip>
          <a:stretch>
            <a:fillRect/>
          </a:stretch>
        </p:blipFill>
        <p:spPr>
          <a:xfrm>
            <a:off x="4982750" y="3835650"/>
            <a:ext cx="3181350" cy="638175"/>
          </a:xfrm>
          <a:prstGeom prst="rect">
            <a:avLst/>
          </a:prstGeom>
          <a:noFill/>
          <a:ln>
            <a:noFill/>
          </a:ln>
        </p:spPr>
      </p:pic>
      <p:sp>
        <p:nvSpPr>
          <p:cNvPr id="200" name="Google Shape;200;p22"/>
          <p:cNvSpPr txBox="1"/>
          <p:nvPr/>
        </p:nvSpPr>
        <p:spPr>
          <a:xfrm>
            <a:off x="4199075" y="1932450"/>
            <a:ext cx="37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01" name="Google Shape;201;p22"/>
          <p:cNvSpPr txBox="1"/>
          <p:nvPr/>
        </p:nvSpPr>
        <p:spPr>
          <a:xfrm>
            <a:off x="4893000" y="1949550"/>
            <a:ext cx="3545100" cy="124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Some are false-positive and some is the legacy of the original repo, it is impractical to refactor the entire project to change it.</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07" name="Google Shape;207;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Difficulty: Large project, need to learn PMD ruleset.</a:t>
            </a:r>
            <a:endParaRPr sz="1400"/>
          </a:p>
          <a:p>
            <a:pPr indent="0" lvl="0" marL="0" rtl="0" algn="l">
              <a:spcBef>
                <a:spcPts val="1200"/>
              </a:spcBef>
              <a:spcAft>
                <a:spcPts val="1200"/>
              </a:spcAft>
              <a:buNone/>
            </a:pPr>
            <a:r>
              <a:rPr lang="en" sz="1400"/>
              <a:t>Lesson: Try to make as little modification as possible.</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#786, Mingwei Huang</a:t>
            </a:r>
            <a:endParaRPr/>
          </a:p>
        </p:txBody>
      </p:sp>
      <p:sp>
        <p:nvSpPr>
          <p:cNvPr id="213" name="Google Shape;213;p24"/>
          <p:cNvSpPr txBox="1"/>
          <p:nvPr>
            <p:ph idx="1" type="body"/>
          </p:nvPr>
        </p:nvSpPr>
        <p:spPr>
          <a:xfrm>
            <a:off x="118125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Issue Description</a:t>
            </a:r>
            <a:endParaRPr sz="2000"/>
          </a:p>
          <a:p>
            <a:pPr indent="0" lvl="0" marL="0" rtl="0" algn="l">
              <a:spcBef>
                <a:spcPts val="1200"/>
              </a:spcBef>
              <a:spcAft>
                <a:spcPts val="0"/>
              </a:spcAft>
              <a:buNone/>
            </a:pPr>
            <a:r>
              <a:rPr lang="en"/>
              <a:t>Qulice does not explain where is format error of the author and version Javadoc tags.</a:t>
            </a:r>
            <a:endParaRPr/>
          </a:p>
          <a:p>
            <a:pPr indent="0" lvl="0" marL="0" rtl="0" algn="l">
              <a:spcBef>
                <a:spcPts val="1200"/>
              </a:spcBef>
              <a:spcAft>
                <a:spcPts val="0"/>
              </a:spcAft>
              <a:buNone/>
            </a:pPr>
            <a:r>
              <a:rPr lang="en"/>
              <a:t>Test to reproduce the issue:</a:t>
            </a:r>
            <a:endParaRPr/>
          </a:p>
          <a:p>
            <a:pPr indent="0" lvl="0" marL="0" rtl="0" algn="l">
              <a:spcBef>
                <a:spcPts val="1200"/>
              </a:spcBef>
              <a:spcAft>
                <a:spcPts val="1200"/>
              </a:spcAft>
              <a:buNone/>
            </a:pPr>
            <a:r>
              <a:t/>
            </a:r>
            <a:endParaRPr/>
          </a:p>
        </p:txBody>
      </p:sp>
      <p:pic>
        <p:nvPicPr>
          <p:cNvPr id="214" name="Google Shape;214;p24"/>
          <p:cNvPicPr preferRelativeResize="0"/>
          <p:nvPr/>
        </p:nvPicPr>
        <p:blipFill>
          <a:blip r:embed="rId3">
            <a:alphaModFix/>
          </a:blip>
          <a:stretch>
            <a:fillRect/>
          </a:stretch>
        </p:blipFill>
        <p:spPr>
          <a:xfrm>
            <a:off x="3497351" y="2034177"/>
            <a:ext cx="5356051" cy="1786550"/>
          </a:xfrm>
          <a:prstGeom prst="rect">
            <a:avLst/>
          </a:prstGeom>
          <a:noFill/>
          <a:ln>
            <a:noFill/>
          </a:ln>
        </p:spPr>
      </p:pic>
      <p:pic>
        <p:nvPicPr>
          <p:cNvPr id="215" name="Google Shape;215;p24"/>
          <p:cNvPicPr preferRelativeResize="0"/>
          <p:nvPr/>
        </p:nvPicPr>
        <p:blipFill>
          <a:blip r:embed="rId4">
            <a:alphaModFix/>
          </a:blip>
          <a:stretch>
            <a:fillRect/>
          </a:stretch>
        </p:blipFill>
        <p:spPr>
          <a:xfrm>
            <a:off x="1181238" y="4284050"/>
            <a:ext cx="7872824" cy="224425"/>
          </a:xfrm>
          <a:prstGeom prst="rect">
            <a:avLst/>
          </a:prstGeom>
          <a:noFill/>
          <a:ln>
            <a:noFill/>
          </a:ln>
        </p:spPr>
      </p:pic>
      <p:pic>
        <p:nvPicPr>
          <p:cNvPr id="216" name="Google Shape;216;p24"/>
          <p:cNvPicPr preferRelativeResize="0"/>
          <p:nvPr/>
        </p:nvPicPr>
        <p:blipFill rotWithShape="1">
          <a:blip r:embed="rId4">
            <a:alphaModFix/>
          </a:blip>
          <a:srcRect b="0" l="0" r="49338" t="0"/>
          <a:stretch/>
        </p:blipFill>
        <p:spPr>
          <a:xfrm>
            <a:off x="4409599" y="3940175"/>
            <a:ext cx="3988552" cy="224425"/>
          </a:xfrm>
          <a:prstGeom prst="rect">
            <a:avLst/>
          </a:prstGeom>
          <a:noFill/>
          <a:ln>
            <a:noFill/>
          </a:ln>
        </p:spPr>
      </p:pic>
      <p:sp>
        <p:nvSpPr>
          <p:cNvPr id="217" name="Google Shape;217;p24"/>
          <p:cNvSpPr txBox="1"/>
          <p:nvPr/>
        </p:nvSpPr>
        <p:spPr>
          <a:xfrm>
            <a:off x="251400" y="4196163"/>
            <a:ext cx="10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Modified:</a:t>
            </a:r>
            <a:endParaRPr>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#786, Mingwei Huang</a:t>
            </a:r>
            <a:endParaRPr/>
          </a:p>
        </p:txBody>
      </p:sp>
      <p:graphicFrame>
        <p:nvGraphicFramePr>
          <p:cNvPr id="223" name="Google Shape;223;p25"/>
          <p:cNvGraphicFramePr/>
          <p:nvPr/>
        </p:nvGraphicFramePr>
        <p:xfrm>
          <a:off x="1197450" y="1101025"/>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Issues implemented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Qulice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786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mingwei6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+29, -2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12</a:t>
                      </a:r>
                      <a:endParaRPr>
                        <a:solidFill>
                          <a:schemeClr val="lt1"/>
                        </a:solidFill>
                      </a:endParaRPr>
                    </a:p>
                  </a:txBody>
                  <a:tcPr marT="91425" marB="91425" marR="91425" marL="91425"/>
                </a:tc>
              </a:tr>
            </a:tbl>
          </a:graphicData>
        </a:graphic>
      </p:graphicFrame>
      <p:sp>
        <p:nvSpPr>
          <p:cNvPr id="224" name="Google Shape;224;p25"/>
          <p:cNvSpPr txBox="1"/>
          <p:nvPr/>
        </p:nvSpPr>
        <p:spPr>
          <a:xfrm>
            <a:off x="910500" y="2339275"/>
            <a:ext cx="3661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Timeline</a:t>
            </a:r>
            <a:endParaRPr sz="2000">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 week to read and find corresponding code, 1 week to reproduce and fix the issue.</a:t>
            </a:r>
            <a:endParaRPr>
              <a:solidFill>
                <a:schemeClr val="lt1"/>
              </a:solidFill>
              <a:latin typeface="Lato"/>
              <a:ea typeface="Lato"/>
              <a:cs typeface="Lato"/>
              <a:sym typeface="Lato"/>
            </a:endParaRPr>
          </a:p>
        </p:txBody>
      </p:sp>
      <p:pic>
        <p:nvPicPr>
          <p:cNvPr id="225" name="Google Shape;225;p25"/>
          <p:cNvPicPr preferRelativeResize="0"/>
          <p:nvPr/>
        </p:nvPicPr>
        <p:blipFill>
          <a:blip r:embed="rId3">
            <a:alphaModFix/>
          </a:blip>
          <a:stretch>
            <a:fillRect/>
          </a:stretch>
        </p:blipFill>
        <p:spPr>
          <a:xfrm>
            <a:off x="5034400" y="2259205"/>
            <a:ext cx="2792766" cy="27318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#786, Mingwei Huang</a:t>
            </a:r>
            <a:endParaRPr/>
          </a:p>
        </p:txBody>
      </p:sp>
      <p:sp>
        <p:nvSpPr>
          <p:cNvPr id="231" name="Google Shape;231;p26"/>
          <p:cNvSpPr txBox="1"/>
          <p:nvPr>
            <p:ph idx="1" type="body"/>
          </p:nvPr>
        </p:nvSpPr>
        <p:spPr>
          <a:xfrm>
            <a:off x="1166725" y="1204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Solution</a:t>
            </a:r>
            <a:endParaRPr sz="2000"/>
          </a:p>
          <a:p>
            <a:pPr indent="0" lvl="0" marL="0" rtl="0" algn="l">
              <a:spcBef>
                <a:spcPts val="1200"/>
              </a:spcBef>
              <a:spcAft>
                <a:spcPts val="0"/>
              </a:spcAft>
              <a:buNone/>
            </a:pPr>
            <a:r>
              <a:rPr lang="en"/>
              <a:t>I located the corresponding part in the checkstyle section, and soon realized that the problem did not have a definitive solution. I then decided to solve this issue with more detailed warning message.</a:t>
            </a:r>
            <a:endParaRPr/>
          </a:p>
          <a:p>
            <a:pPr indent="0" lvl="0" marL="0" rtl="0" algn="l">
              <a:spcBef>
                <a:spcPts val="1200"/>
              </a:spcBef>
              <a:spcAft>
                <a:spcPts val="1200"/>
              </a:spcAft>
              <a:buNone/>
            </a:pPr>
            <a:r>
              <a:t/>
            </a:r>
            <a:endParaRPr/>
          </a:p>
        </p:txBody>
      </p:sp>
      <p:sp>
        <p:nvSpPr>
          <p:cNvPr id="232" name="Google Shape;232;p26"/>
          <p:cNvSpPr txBox="1"/>
          <p:nvPr/>
        </p:nvSpPr>
        <p:spPr>
          <a:xfrm>
            <a:off x="829850" y="2760625"/>
            <a:ext cx="2571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Adding suggested format in the output message:</a:t>
            </a:r>
            <a:endParaRPr>
              <a:latin typeface="Lato"/>
              <a:ea typeface="Lato"/>
              <a:cs typeface="Lato"/>
              <a:sym typeface="Lato"/>
            </a:endParaRPr>
          </a:p>
        </p:txBody>
      </p:sp>
      <p:pic>
        <p:nvPicPr>
          <p:cNvPr id="233" name="Google Shape;233;p26"/>
          <p:cNvPicPr preferRelativeResize="0"/>
          <p:nvPr/>
        </p:nvPicPr>
        <p:blipFill>
          <a:blip r:embed="rId3">
            <a:alphaModFix/>
          </a:blip>
          <a:stretch>
            <a:fillRect/>
          </a:stretch>
        </p:blipFill>
        <p:spPr>
          <a:xfrm>
            <a:off x="3241925" y="2629874"/>
            <a:ext cx="5567900" cy="1949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#786, Mingwei Huang</a:t>
            </a:r>
            <a:endParaRPr/>
          </a:p>
        </p:txBody>
      </p:sp>
      <p:sp>
        <p:nvSpPr>
          <p:cNvPr id="239" name="Google Shape;239;p27"/>
          <p:cNvSpPr txBox="1"/>
          <p:nvPr>
            <p:ph idx="1" type="body"/>
          </p:nvPr>
        </p:nvSpPr>
        <p:spPr>
          <a:xfrm>
            <a:off x="11252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FindBugs and PMD</a:t>
            </a:r>
            <a:endParaRPr sz="2000"/>
          </a:p>
          <a:p>
            <a:pPr indent="0" lvl="0" marL="0" rtl="0" algn="l">
              <a:spcBef>
                <a:spcPts val="1200"/>
              </a:spcBef>
              <a:spcAft>
                <a:spcPts val="0"/>
              </a:spcAft>
              <a:buNone/>
            </a:pPr>
            <a:r>
              <a:rPr lang="en"/>
              <a:t>No new bug was introduced. 				PMD errors:</a:t>
            </a:r>
            <a:endParaRPr/>
          </a:p>
          <a:p>
            <a:pPr indent="0" lvl="0" marL="0" rtl="0" algn="l">
              <a:spcBef>
                <a:spcPts val="1200"/>
              </a:spcBef>
              <a:spcAft>
                <a:spcPts val="1200"/>
              </a:spcAft>
              <a:buNone/>
            </a:pPr>
            <a:r>
              <a:rPr lang="en"/>
              <a:t>(The original project also have these 12 bugs)						</a:t>
            </a:r>
            <a:endParaRPr/>
          </a:p>
        </p:txBody>
      </p:sp>
      <p:pic>
        <p:nvPicPr>
          <p:cNvPr id="240" name="Google Shape;240;p27"/>
          <p:cNvPicPr preferRelativeResize="0"/>
          <p:nvPr/>
        </p:nvPicPr>
        <p:blipFill>
          <a:blip r:embed="rId3">
            <a:alphaModFix/>
          </a:blip>
          <a:stretch>
            <a:fillRect/>
          </a:stretch>
        </p:blipFill>
        <p:spPr>
          <a:xfrm>
            <a:off x="1619200" y="2464700"/>
            <a:ext cx="2190750" cy="1924050"/>
          </a:xfrm>
          <a:prstGeom prst="rect">
            <a:avLst/>
          </a:prstGeom>
          <a:noFill/>
          <a:ln>
            <a:noFill/>
          </a:ln>
        </p:spPr>
      </p:pic>
      <p:sp>
        <p:nvSpPr>
          <p:cNvPr id="241" name="Google Shape;241;p27"/>
          <p:cNvSpPr txBox="1"/>
          <p:nvPr/>
        </p:nvSpPr>
        <p:spPr>
          <a:xfrm>
            <a:off x="4199075" y="1932450"/>
            <a:ext cx="37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2" name="Google Shape;242;p27"/>
          <p:cNvSpPr txBox="1"/>
          <p:nvPr/>
        </p:nvSpPr>
        <p:spPr>
          <a:xfrm>
            <a:off x="4893000" y="1949550"/>
            <a:ext cx="3545100" cy="10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Only errors are the variable naming, no other introduced </a:t>
            </a:r>
            <a:r>
              <a:rPr lang="en" sz="1300">
                <a:solidFill>
                  <a:schemeClr val="lt1"/>
                </a:solidFill>
                <a:latin typeface="Lato"/>
                <a:ea typeface="Lato"/>
                <a:cs typeface="Lato"/>
                <a:sym typeface="Lato"/>
              </a:rPr>
              <a:t>errors after fixing.</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243" name="Google Shape;243;p27"/>
          <p:cNvPicPr preferRelativeResize="0"/>
          <p:nvPr/>
        </p:nvPicPr>
        <p:blipFill>
          <a:blip r:embed="rId4">
            <a:alphaModFix/>
          </a:blip>
          <a:stretch>
            <a:fillRect/>
          </a:stretch>
        </p:blipFill>
        <p:spPr>
          <a:xfrm>
            <a:off x="4058513" y="2571750"/>
            <a:ext cx="2190750" cy="2174216"/>
          </a:xfrm>
          <a:prstGeom prst="rect">
            <a:avLst/>
          </a:prstGeom>
          <a:noFill/>
          <a:ln>
            <a:noFill/>
          </a:ln>
        </p:spPr>
      </p:pic>
      <p:pic>
        <p:nvPicPr>
          <p:cNvPr id="244" name="Google Shape;244;p27"/>
          <p:cNvPicPr preferRelativeResize="0"/>
          <p:nvPr/>
        </p:nvPicPr>
        <p:blipFill>
          <a:blip r:embed="rId5">
            <a:alphaModFix/>
          </a:blip>
          <a:stretch>
            <a:fillRect/>
          </a:stretch>
        </p:blipFill>
        <p:spPr>
          <a:xfrm>
            <a:off x="6352525" y="3731675"/>
            <a:ext cx="2683503" cy="101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50" name="Google Shape;250;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Lesson: Many problems, like this one, do not have a definitive answer. One can define the solution based on the existing architecture and tools in order to have a minimum change to the code.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a:t>
            </a:r>
            <a:r>
              <a:rPr lang="en"/>
              <a:t> Issue #82, David Huang</a:t>
            </a:r>
            <a:endParaRPr/>
          </a:p>
        </p:txBody>
      </p:sp>
      <p:sp>
        <p:nvSpPr>
          <p:cNvPr id="256" name="Google Shape;256;p29"/>
          <p:cNvSpPr txBox="1"/>
          <p:nvPr>
            <p:ph idx="1" type="body"/>
          </p:nvPr>
        </p:nvSpPr>
        <p:spPr>
          <a:xfrm>
            <a:off x="12340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457200" rtl="0" algn="l">
              <a:spcBef>
                <a:spcPts val="1200"/>
              </a:spcBef>
              <a:spcAft>
                <a:spcPts val="0"/>
              </a:spcAft>
              <a:buNone/>
            </a:pPr>
            <a:r>
              <a:rPr lang="en"/>
              <a:t>Issue Description</a:t>
            </a:r>
            <a:endParaRPr/>
          </a:p>
          <a:p>
            <a:pPr indent="457200" lvl="0" marL="0" rtl="0" algn="l">
              <a:spcBef>
                <a:spcPts val="1200"/>
              </a:spcBef>
              <a:spcAft>
                <a:spcPts val="0"/>
              </a:spcAft>
              <a:buNone/>
            </a:pPr>
            <a:r>
              <a:rPr lang="en"/>
              <a:t>https://github.com/cardillo/joinery/issues/82</a:t>
            </a:r>
            <a:endParaRPr/>
          </a:p>
          <a:p>
            <a:pPr indent="0" lvl="0" marL="457200" rtl="0" algn="l">
              <a:spcBef>
                <a:spcPts val="1200"/>
              </a:spcBef>
              <a:spcAft>
                <a:spcPts val="0"/>
              </a:spcAft>
              <a:buNone/>
            </a:pPr>
            <a:r>
              <a:rPr lang="en"/>
              <a:t>Issue #82 is a feature request for adding a mode algorithm on data frames. Mode, in statistics, represents the values that appear most often in a set of data values. Joinery currently doesn’t provide such a function or algorithm that directly calculates it. Mode is one of the most basic and frequently used statistics in any modern data analysis project. I felt that this feature is an important feature that must be added to Joinery sooner or later, which aligns with the goal of Joinery, a data analysis library that operates on dataframes in Java.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#82, David Huang</a:t>
            </a:r>
            <a:endParaRPr/>
          </a:p>
        </p:txBody>
      </p:sp>
      <p:sp>
        <p:nvSpPr>
          <p:cNvPr id="262" name="Google Shape;262;p30"/>
          <p:cNvSpPr txBox="1"/>
          <p:nvPr>
            <p:ph idx="1" type="body"/>
          </p:nvPr>
        </p:nvSpPr>
        <p:spPr>
          <a:xfrm>
            <a:off x="1208600" y="157850"/>
            <a:ext cx="7038900" cy="291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Solution</a:t>
            </a:r>
            <a:endParaRPr/>
          </a:p>
          <a:p>
            <a:pPr indent="0" lvl="0" marL="0" rtl="0" algn="l">
              <a:spcBef>
                <a:spcPts val="1200"/>
              </a:spcBef>
              <a:spcAft>
                <a:spcPts val="0"/>
              </a:spcAft>
              <a:buNone/>
            </a:pPr>
            <a:r>
              <a:rPr lang="en"/>
              <a:t>I spent some time researching if there is a mode() function within these libraries. however, there isn't.</a:t>
            </a:r>
            <a:endParaRPr/>
          </a:p>
          <a:p>
            <a:pPr indent="0" lvl="0" marL="0" rtl="0" algn="l">
              <a:spcBef>
                <a:spcPts val="1200"/>
              </a:spcBef>
              <a:spcAft>
                <a:spcPts val="0"/>
              </a:spcAft>
              <a:buNone/>
            </a:pPr>
            <a:r>
              <a:rPr lang="en"/>
              <a:t>I implemented the mode() function from scratch. I created an initial hashTable to keep track of the count for each value from a set of given data values, usually these data are from a column of a dataframe. After iterating through all the values, we can calculate the mode, which has the most count out of all the other values. The time complexity for this algorithm is O(N), and the space complexity is O(N), where N is the size of the data set.</a:t>
            </a:r>
            <a:endParaRPr/>
          </a:p>
          <a:p>
            <a:pPr indent="0" lvl="0" marL="457200" rtl="0" algn="l">
              <a:spcBef>
                <a:spcPts val="1200"/>
              </a:spcBef>
              <a:spcAft>
                <a:spcPts val="1200"/>
              </a:spcAft>
              <a:buNone/>
            </a:pPr>
            <a:r>
              <a:t/>
            </a:r>
            <a:endParaRPr/>
          </a:p>
        </p:txBody>
      </p:sp>
      <p:pic>
        <p:nvPicPr>
          <p:cNvPr id="263" name="Google Shape;263;p30"/>
          <p:cNvPicPr preferRelativeResize="0"/>
          <p:nvPr/>
        </p:nvPicPr>
        <p:blipFill>
          <a:blip r:embed="rId3">
            <a:alphaModFix/>
          </a:blip>
          <a:stretch>
            <a:fillRect/>
          </a:stretch>
        </p:blipFill>
        <p:spPr>
          <a:xfrm>
            <a:off x="1208600" y="2916650"/>
            <a:ext cx="1912475" cy="1629950"/>
          </a:xfrm>
          <a:prstGeom prst="rect">
            <a:avLst/>
          </a:prstGeom>
          <a:noFill/>
          <a:ln>
            <a:noFill/>
          </a:ln>
        </p:spPr>
      </p:pic>
      <p:pic>
        <p:nvPicPr>
          <p:cNvPr id="264" name="Google Shape;264;p30"/>
          <p:cNvPicPr preferRelativeResize="0"/>
          <p:nvPr/>
        </p:nvPicPr>
        <p:blipFill>
          <a:blip r:embed="rId4">
            <a:alphaModFix/>
          </a:blip>
          <a:stretch>
            <a:fillRect/>
          </a:stretch>
        </p:blipFill>
        <p:spPr>
          <a:xfrm>
            <a:off x="4111675" y="2656300"/>
            <a:ext cx="4623000" cy="2347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#82, David Huang</a:t>
            </a:r>
            <a:endParaRPr/>
          </a:p>
        </p:txBody>
      </p:sp>
      <p:sp>
        <p:nvSpPr>
          <p:cNvPr id="270" name="Google Shape;270;p31"/>
          <p:cNvSpPr txBox="1"/>
          <p:nvPr>
            <p:ph idx="1" type="body"/>
          </p:nvPr>
        </p:nvSpPr>
        <p:spPr>
          <a:xfrm>
            <a:off x="1243325" y="940975"/>
            <a:ext cx="7038900" cy="29112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PMD and FindBugs</a:t>
            </a:r>
            <a:endParaRPr/>
          </a:p>
          <a:p>
            <a:pPr indent="0" lvl="0" marL="457200" rtl="0" algn="l">
              <a:spcBef>
                <a:spcPts val="1200"/>
              </a:spcBef>
              <a:spcAft>
                <a:spcPts val="1200"/>
              </a:spcAft>
              <a:buNone/>
            </a:pPr>
            <a:r>
              <a:t/>
            </a:r>
            <a:endParaRPr/>
          </a:p>
        </p:txBody>
      </p:sp>
      <p:pic>
        <p:nvPicPr>
          <p:cNvPr id="271" name="Google Shape;271;p31"/>
          <p:cNvPicPr preferRelativeResize="0"/>
          <p:nvPr/>
        </p:nvPicPr>
        <p:blipFill>
          <a:blip r:embed="rId3">
            <a:alphaModFix/>
          </a:blip>
          <a:stretch>
            <a:fillRect/>
          </a:stretch>
        </p:blipFill>
        <p:spPr>
          <a:xfrm>
            <a:off x="990438" y="3887050"/>
            <a:ext cx="1541680" cy="914100"/>
          </a:xfrm>
          <a:prstGeom prst="rect">
            <a:avLst/>
          </a:prstGeom>
          <a:noFill/>
          <a:ln>
            <a:noFill/>
          </a:ln>
        </p:spPr>
      </p:pic>
      <p:sp>
        <p:nvSpPr>
          <p:cNvPr id="272" name="Google Shape;272;p31"/>
          <p:cNvSpPr txBox="1"/>
          <p:nvPr/>
        </p:nvSpPr>
        <p:spPr>
          <a:xfrm>
            <a:off x="1471050" y="2196475"/>
            <a:ext cx="439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3" name="Google Shape;273;p31"/>
          <p:cNvSpPr txBox="1"/>
          <p:nvPr/>
        </p:nvSpPr>
        <p:spPr>
          <a:xfrm>
            <a:off x="509500" y="1774375"/>
            <a:ext cx="4395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No new bugs are found in FindBugs.</a:t>
            </a:r>
            <a:endParaRPr sz="1300">
              <a:solidFill>
                <a:schemeClr val="lt1"/>
              </a:solidFill>
              <a:latin typeface="Lato"/>
              <a:ea typeface="Lato"/>
              <a:cs typeface="Lato"/>
              <a:sym typeface="Lato"/>
            </a:endParaRPr>
          </a:p>
        </p:txBody>
      </p:sp>
      <p:sp>
        <p:nvSpPr>
          <p:cNvPr id="274" name="Google Shape;274;p31"/>
          <p:cNvSpPr txBox="1"/>
          <p:nvPr/>
        </p:nvSpPr>
        <p:spPr>
          <a:xfrm>
            <a:off x="4153375" y="983775"/>
            <a:ext cx="4395600" cy="1014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00">
                <a:solidFill>
                  <a:schemeClr val="lt1"/>
                </a:solidFill>
                <a:latin typeface="Lato"/>
                <a:ea typeface="Lato"/>
                <a:cs typeface="Lato"/>
                <a:sym typeface="Lato"/>
              </a:rPr>
              <a:t>After fixing 4 PMD issues, we have 2 warnings left with justification.</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275" name="Google Shape;275;p31"/>
          <p:cNvPicPr preferRelativeResize="0"/>
          <p:nvPr/>
        </p:nvPicPr>
        <p:blipFill>
          <a:blip r:embed="rId4">
            <a:alphaModFix/>
          </a:blip>
          <a:stretch>
            <a:fillRect/>
          </a:stretch>
        </p:blipFill>
        <p:spPr>
          <a:xfrm>
            <a:off x="4448825" y="1875675"/>
            <a:ext cx="2671469" cy="219500"/>
          </a:xfrm>
          <a:prstGeom prst="rect">
            <a:avLst/>
          </a:prstGeom>
          <a:noFill/>
          <a:ln>
            <a:noFill/>
          </a:ln>
        </p:spPr>
      </p:pic>
      <p:pic>
        <p:nvPicPr>
          <p:cNvPr id="276" name="Google Shape;276;p31"/>
          <p:cNvPicPr preferRelativeResize="0"/>
          <p:nvPr/>
        </p:nvPicPr>
        <p:blipFill>
          <a:blip r:embed="rId5">
            <a:alphaModFix/>
          </a:blip>
          <a:stretch>
            <a:fillRect/>
          </a:stretch>
        </p:blipFill>
        <p:spPr>
          <a:xfrm>
            <a:off x="4448825" y="2196475"/>
            <a:ext cx="2827340" cy="88950"/>
          </a:xfrm>
          <a:prstGeom prst="rect">
            <a:avLst/>
          </a:prstGeom>
          <a:noFill/>
          <a:ln>
            <a:noFill/>
          </a:ln>
        </p:spPr>
      </p:pic>
      <p:pic>
        <p:nvPicPr>
          <p:cNvPr id="277" name="Google Shape;277;p31"/>
          <p:cNvPicPr preferRelativeResize="0"/>
          <p:nvPr/>
        </p:nvPicPr>
        <p:blipFill>
          <a:blip r:embed="rId6">
            <a:alphaModFix/>
          </a:blip>
          <a:stretch>
            <a:fillRect/>
          </a:stretch>
        </p:blipFill>
        <p:spPr>
          <a:xfrm>
            <a:off x="4437063" y="2379375"/>
            <a:ext cx="3619500" cy="133350"/>
          </a:xfrm>
          <a:prstGeom prst="rect">
            <a:avLst/>
          </a:prstGeom>
          <a:noFill/>
          <a:ln>
            <a:noFill/>
          </a:ln>
        </p:spPr>
      </p:pic>
      <p:pic>
        <p:nvPicPr>
          <p:cNvPr id="278" name="Google Shape;278;p31"/>
          <p:cNvPicPr preferRelativeResize="0"/>
          <p:nvPr/>
        </p:nvPicPr>
        <p:blipFill>
          <a:blip r:embed="rId7">
            <a:alphaModFix/>
          </a:blip>
          <a:stretch>
            <a:fillRect/>
          </a:stretch>
        </p:blipFill>
        <p:spPr>
          <a:xfrm>
            <a:off x="998375" y="2675875"/>
            <a:ext cx="1525800" cy="862950"/>
          </a:xfrm>
          <a:prstGeom prst="rect">
            <a:avLst/>
          </a:prstGeom>
          <a:noFill/>
          <a:ln>
            <a:noFill/>
          </a:ln>
        </p:spPr>
      </p:pic>
      <p:sp>
        <p:nvSpPr>
          <p:cNvPr id="279" name="Google Shape;279;p31"/>
          <p:cNvSpPr txBox="1"/>
          <p:nvPr/>
        </p:nvSpPr>
        <p:spPr>
          <a:xfrm>
            <a:off x="540025" y="2253600"/>
            <a:ext cx="4395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Before</a:t>
            </a:r>
            <a:endParaRPr>
              <a:latin typeface="Lato"/>
              <a:ea typeface="Lato"/>
              <a:cs typeface="Lato"/>
              <a:sym typeface="Lato"/>
            </a:endParaRPr>
          </a:p>
        </p:txBody>
      </p:sp>
      <p:sp>
        <p:nvSpPr>
          <p:cNvPr id="280" name="Google Shape;280;p31"/>
          <p:cNvSpPr txBox="1"/>
          <p:nvPr/>
        </p:nvSpPr>
        <p:spPr>
          <a:xfrm>
            <a:off x="456075" y="3538825"/>
            <a:ext cx="4395600" cy="7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A</a:t>
            </a:r>
            <a:r>
              <a:rPr lang="en" sz="1300">
                <a:solidFill>
                  <a:schemeClr val="lt1"/>
                </a:solidFill>
                <a:latin typeface="Lato"/>
                <a:ea typeface="Lato"/>
                <a:cs typeface="Lato"/>
                <a:sym typeface="Lato"/>
              </a:rPr>
              <a:t>fter</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281" name="Google Shape;281;p31"/>
          <p:cNvPicPr preferRelativeResize="0"/>
          <p:nvPr/>
        </p:nvPicPr>
        <p:blipFill>
          <a:blip r:embed="rId8">
            <a:alphaModFix/>
          </a:blip>
          <a:stretch>
            <a:fillRect/>
          </a:stretch>
        </p:blipFill>
        <p:spPr>
          <a:xfrm>
            <a:off x="3984700" y="3813451"/>
            <a:ext cx="4524262" cy="952475"/>
          </a:xfrm>
          <a:prstGeom prst="rect">
            <a:avLst/>
          </a:prstGeom>
          <a:noFill/>
          <a:ln>
            <a:noFill/>
          </a:ln>
        </p:spPr>
      </p:pic>
      <p:pic>
        <p:nvPicPr>
          <p:cNvPr id="282" name="Google Shape;282;p31"/>
          <p:cNvPicPr preferRelativeResize="0"/>
          <p:nvPr/>
        </p:nvPicPr>
        <p:blipFill>
          <a:blip r:embed="rId9">
            <a:alphaModFix/>
          </a:blip>
          <a:stretch>
            <a:fillRect/>
          </a:stretch>
        </p:blipFill>
        <p:spPr>
          <a:xfrm>
            <a:off x="4142986" y="2894025"/>
            <a:ext cx="4207665" cy="784200"/>
          </a:xfrm>
          <a:prstGeom prst="rect">
            <a:avLst/>
          </a:prstGeom>
          <a:noFill/>
          <a:ln>
            <a:noFill/>
          </a:ln>
        </p:spPr>
      </p:pic>
      <p:pic>
        <p:nvPicPr>
          <p:cNvPr id="283" name="Google Shape;283;p31"/>
          <p:cNvPicPr preferRelativeResize="0"/>
          <p:nvPr/>
        </p:nvPicPr>
        <p:blipFill>
          <a:blip r:embed="rId10">
            <a:alphaModFix/>
          </a:blip>
          <a:stretch>
            <a:fillRect/>
          </a:stretch>
        </p:blipFill>
        <p:spPr>
          <a:xfrm>
            <a:off x="4437075" y="2612125"/>
            <a:ext cx="2123681" cy="8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graphicFrame>
        <p:nvGraphicFramePr>
          <p:cNvPr id="141" name="Google Shape;141;p14"/>
          <p:cNvGraphicFramePr/>
          <p:nvPr/>
        </p:nvGraphicFramePr>
        <p:xfrm>
          <a:off x="1197450" y="1378025"/>
          <a:ext cx="3000000" cy="3000000"/>
        </p:xfrm>
        <a:graphic>
          <a:graphicData uri="http://schemas.openxmlformats.org/drawingml/2006/table">
            <a:tbl>
              <a:tblPr>
                <a:noFill/>
                <a:tableStyleId>{3A286D82-5BA9-44BA-8141-8309293CCED9}</a:tableStyleId>
              </a:tblPr>
              <a:tblGrid>
                <a:gridCol w="2413000"/>
                <a:gridCol w="2413000"/>
                <a:gridCol w="2413000"/>
              </a:tblGrid>
              <a:tr h="381000">
                <a:tc>
                  <a:txBody>
                    <a:bodyPr/>
                    <a:lstStyle/>
                    <a:p>
                      <a:pPr indent="0" lvl="0" marL="0" rtl="0" algn="ctr">
                        <a:spcBef>
                          <a:spcPts val="0"/>
                        </a:spcBef>
                        <a:spcAft>
                          <a:spcPts val="0"/>
                        </a:spcAft>
                        <a:buNone/>
                      </a:pPr>
                      <a:r>
                        <a:rPr lang="en">
                          <a:solidFill>
                            <a:srgbClr val="FFFFFF"/>
                          </a:solidFill>
                        </a:rPr>
                        <a:t>Name</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NetID</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UIN</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David Huang</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davidh9</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659864139</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Ruikang Zhao</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ruikang2</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677547925</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Qin Qin</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qinq2</a:t>
                      </a:r>
                      <a:endParaRPr>
                        <a:solidFill>
                          <a:srgbClr val="FFFFFF"/>
                        </a:solidFill>
                      </a:endParaRPr>
                    </a:p>
                  </a:txBody>
                  <a:tcPr marT="91425" marB="91425" marR="91425" marL="91425"/>
                </a:tc>
                <a:tc>
                  <a:txBody>
                    <a:bodyPr/>
                    <a:lstStyle/>
                    <a:p>
                      <a:pPr indent="0" lvl="0" marL="0" rtl="0" algn="ctr">
                        <a:spcBef>
                          <a:spcPts val="2400"/>
                        </a:spcBef>
                        <a:spcAft>
                          <a:spcPts val="1000"/>
                        </a:spcAft>
                        <a:buNone/>
                      </a:pPr>
                      <a:r>
                        <a:rPr lang="en">
                          <a:solidFill>
                            <a:srgbClr val="FFFFFF"/>
                          </a:solidFill>
                        </a:rPr>
                        <a:t>671155975</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Mingwei Huang</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mingwei6</a:t>
                      </a:r>
                      <a:endParaRPr>
                        <a:solidFill>
                          <a:srgbClr val="FFFFFF"/>
                        </a:solidFill>
                      </a:endParaRPr>
                    </a:p>
                  </a:txBody>
                  <a:tcPr marT="91425" marB="91425" marR="91425" marL="91425"/>
                </a:tc>
                <a:tc>
                  <a:txBody>
                    <a:bodyPr/>
                    <a:lstStyle/>
                    <a:p>
                      <a:pPr indent="0" lvl="0" marL="0" rtl="0" algn="ctr">
                        <a:spcBef>
                          <a:spcPts val="0"/>
                        </a:spcBef>
                        <a:spcAft>
                          <a:spcPts val="0"/>
                        </a:spcAft>
                        <a:buNone/>
                      </a:pPr>
                      <a:r>
                        <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Terry Yu</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tyu22</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679942018</a:t>
                      </a:r>
                      <a:endParaRPr>
                        <a:solidFill>
                          <a:srgbClr val="FFFFFF"/>
                        </a:solidFill>
                      </a:endParaRPr>
                    </a:p>
                  </a:txBody>
                  <a:tcPr marT="91425" marB="91425" marR="91425" marL="91425"/>
                </a:tc>
              </a:tr>
              <a:tr h="381000">
                <a:tc>
                  <a:txBody>
                    <a:bodyPr/>
                    <a:lstStyle/>
                    <a:p>
                      <a:pPr indent="0" lvl="0" marL="0" rtl="0" algn="ctr">
                        <a:spcBef>
                          <a:spcPts val="0"/>
                        </a:spcBef>
                        <a:spcAft>
                          <a:spcPts val="0"/>
                        </a:spcAft>
                        <a:buNone/>
                      </a:pPr>
                      <a:r>
                        <a:rPr lang="en">
                          <a:solidFill>
                            <a:srgbClr val="FFFFFF"/>
                          </a:solidFill>
                        </a:rPr>
                        <a:t>Jiaxin Ying</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jiaxiny7</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657273660</a:t>
                      </a:r>
                      <a:endParaRPr>
                        <a:solidFill>
                          <a:srgbClr val="FFFFFF"/>
                        </a:solidFill>
                      </a:endParaRPr>
                    </a:p>
                  </a:txBody>
                  <a:tcPr marT="91425" marB="91425" marR="91425" marL="91425"/>
                </a:tc>
              </a:tr>
              <a:tr h="361025">
                <a:tc>
                  <a:txBody>
                    <a:bodyPr/>
                    <a:lstStyle/>
                    <a:p>
                      <a:pPr indent="0" lvl="0" marL="0" rtl="0" algn="ctr">
                        <a:spcBef>
                          <a:spcPts val="0"/>
                        </a:spcBef>
                        <a:spcAft>
                          <a:spcPts val="0"/>
                        </a:spcAft>
                        <a:buNone/>
                      </a:pPr>
                      <a:r>
                        <a:rPr lang="en">
                          <a:solidFill>
                            <a:srgbClr val="FFFFFF"/>
                          </a:solidFill>
                        </a:rPr>
                        <a:t>Dansong Zhang</a:t>
                      </a:r>
                      <a:endParaRPr>
                        <a:solidFill>
                          <a:srgbClr val="FFFFFF"/>
                        </a:solidFill>
                      </a:endParaRPr>
                    </a:p>
                  </a:txBody>
                  <a:tcPr marT="91425" marB="91425" marR="91425" marL="91425"/>
                </a:tc>
                <a:tc>
                  <a:txBody>
                    <a:bodyPr/>
                    <a:lstStyle/>
                    <a:p>
                      <a:pPr indent="0" lvl="0" marL="0" rtl="0" algn="ctr">
                        <a:spcBef>
                          <a:spcPts val="0"/>
                        </a:spcBef>
                        <a:spcAft>
                          <a:spcPts val="0"/>
                        </a:spcAft>
                        <a:buNone/>
                      </a:pPr>
                      <a:r>
                        <a:rPr lang="en">
                          <a:solidFill>
                            <a:srgbClr val="FFFFFF"/>
                          </a:solidFill>
                        </a:rPr>
                        <a:t>dzhang31</a:t>
                      </a:r>
                      <a:endParaRPr>
                        <a:solidFill>
                          <a:srgbClr val="FFFFFF"/>
                        </a:solidFill>
                      </a:endParaRPr>
                    </a:p>
                  </a:txBody>
                  <a:tcPr marT="91425" marB="91425" marR="91425" marL="91425"/>
                </a:tc>
                <a:tc>
                  <a:txBody>
                    <a:bodyPr/>
                    <a:lstStyle/>
                    <a:p>
                      <a:pPr indent="0" lvl="0" marL="0" rtl="0" algn="ctr">
                        <a:spcBef>
                          <a:spcPts val="0"/>
                        </a:spcBef>
                        <a:spcAft>
                          <a:spcPts val="0"/>
                        </a:spcAft>
                        <a:buNone/>
                      </a:pPr>
                      <a:r>
                        <a:t/>
                      </a:r>
                      <a:endParaRPr>
                        <a:solidFill>
                          <a:srgbClr val="FFFFFF"/>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74, Jiaxin Ying</a:t>
            </a:r>
            <a:endParaRPr/>
          </a:p>
        </p:txBody>
      </p:sp>
      <p:sp>
        <p:nvSpPr>
          <p:cNvPr id="289" name="Google Shape;289;p32"/>
          <p:cNvSpPr txBox="1"/>
          <p:nvPr>
            <p:ph idx="1" type="body"/>
          </p:nvPr>
        </p:nvSpPr>
        <p:spPr>
          <a:xfrm>
            <a:off x="1196750" y="2545525"/>
            <a:ext cx="7375800" cy="21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 description: Currently, there is no public method for users to get the column index corresponding to the specific column name, and there is no trivial way to do that because columns is a private member of the class Dataframe. </a:t>
            </a:r>
            <a:endParaRPr/>
          </a:p>
          <a:p>
            <a:pPr indent="0" lvl="0" marL="0" rtl="0" algn="l">
              <a:spcBef>
                <a:spcPts val="1200"/>
              </a:spcBef>
              <a:spcAft>
                <a:spcPts val="1200"/>
              </a:spcAft>
              <a:buNone/>
            </a:pPr>
            <a:r>
              <a:rPr lang="en"/>
              <a:t>However, some functions take indexes as inputs, like the drop function with signature public DataFrame&lt;V&gt; drop(final Integer ... cols), so that’s why it is important to provide users with the method which can get the column index given the column name. </a:t>
            </a:r>
            <a:endParaRPr/>
          </a:p>
        </p:txBody>
      </p:sp>
      <p:graphicFrame>
        <p:nvGraphicFramePr>
          <p:cNvPr id="290" name="Google Shape;290;p32"/>
          <p:cNvGraphicFramePr/>
          <p:nvPr/>
        </p:nvGraphicFramePr>
        <p:xfrm>
          <a:off x="1246575" y="1392150"/>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Issue </a:t>
                      </a:r>
                      <a:r>
                        <a:rPr lang="en">
                          <a:solidFill>
                            <a:schemeClr val="lt1"/>
                          </a:solidFill>
                        </a:rPr>
                        <a:t>implemented</a:t>
                      </a:r>
                      <a:r>
                        <a:rPr lang="en">
                          <a:solidFill>
                            <a:schemeClr val="lt1"/>
                          </a:solidFill>
                        </a:rPr>
                        <a:t> </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74</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jiaxiny7</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28</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3</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4</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74, Jiaxin Ying</a:t>
            </a:r>
            <a:endParaRPr/>
          </a:p>
        </p:txBody>
      </p:sp>
      <p:sp>
        <p:nvSpPr>
          <p:cNvPr id="296" name="Google Shape;296;p33"/>
          <p:cNvSpPr txBox="1"/>
          <p:nvPr>
            <p:ph idx="1" type="body"/>
          </p:nvPr>
        </p:nvSpPr>
        <p:spPr>
          <a:xfrm>
            <a:off x="1297500" y="1643750"/>
            <a:ext cx="43638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 call the method provided by Index class</a:t>
            </a:r>
            <a:endParaRPr/>
          </a:p>
          <a:p>
            <a:pPr indent="0" lvl="0" marL="0" rtl="0" algn="l">
              <a:spcBef>
                <a:spcPts val="1200"/>
              </a:spcBef>
              <a:spcAft>
                <a:spcPts val="0"/>
              </a:spcAft>
              <a:buNone/>
            </a:pPr>
            <a:r>
              <a:rPr lang="en"/>
              <a:t>Test case scenario: I construct a dataframe with column names as col1, col2, col3 in order. So when retrieving the column index for these three columns, the result will be 0, 1, 2 respectively.</a:t>
            </a:r>
            <a:endParaRPr/>
          </a:p>
          <a:p>
            <a:pPr indent="0" lvl="0" marL="0" rtl="0" algn="l">
              <a:spcBef>
                <a:spcPts val="1200"/>
              </a:spcBef>
              <a:spcAft>
                <a:spcPts val="1200"/>
              </a:spcAft>
              <a:buNone/>
            </a:pPr>
            <a:r>
              <a:rPr lang="en"/>
              <a:t>In another case, when finding the index given the column name “value”, the system should throw an exception for illegal arguments.</a:t>
            </a:r>
            <a:endParaRPr/>
          </a:p>
        </p:txBody>
      </p:sp>
      <p:pic>
        <p:nvPicPr>
          <p:cNvPr id="297" name="Google Shape;297;p33"/>
          <p:cNvPicPr preferRelativeResize="0"/>
          <p:nvPr/>
        </p:nvPicPr>
        <p:blipFill>
          <a:blip r:embed="rId3">
            <a:alphaModFix/>
          </a:blip>
          <a:stretch>
            <a:fillRect/>
          </a:stretch>
        </p:blipFill>
        <p:spPr>
          <a:xfrm>
            <a:off x="5804750" y="1643750"/>
            <a:ext cx="2845700" cy="2531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74, Jiaxin Ying</a:t>
            </a:r>
            <a:endParaRPr/>
          </a:p>
        </p:txBody>
      </p:sp>
      <p:sp>
        <p:nvSpPr>
          <p:cNvPr id="303" name="Google Shape;303;p34"/>
          <p:cNvSpPr txBox="1"/>
          <p:nvPr/>
        </p:nvSpPr>
        <p:spPr>
          <a:xfrm>
            <a:off x="670500" y="1442700"/>
            <a:ext cx="4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 new bug introduced for FindBug</a:t>
            </a:r>
            <a:endParaRPr>
              <a:solidFill>
                <a:schemeClr val="lt1"/>
              </a:solidFill>
              <a:latin typeface="Lato"/>
              <a:ea typeface="Lato"/>
              <a:cs typeface="Lato"/>
              <a:sym typeface="Lato"/>
            </a:endParaRPr>
          </a:p>
        </p:txBody>
      </p:sp>
      <p:pic>
        <p:nvPicPr>
          <p:cNvPr id="304" name="Google Shape;304;p34"/>
          <p:cNvPicPr preferRelativeResize="0"/>
          <p:nvPr/>
        </p:nvPicPr>
        <p:blipFill>
          <a:blip r:embed="rId3">
            <a:alphaModFix/>
          </a:blip>
          <a:stretch>
            <a:fillRect/>
          </a:stretch>
        </p:blipFill>
        <p:spPr>
          <a:xfrm>
            <a:off x="713175" y="1994375"/>
            <a:ext cx="3097300" cy="1587225"/>
          </a:xfrm>
          <a:prstGeom prst="rect">
            <a:avLst/>
          </a:prstGeom>
          <a:noFill/>
          <a:ln>
            <a:noFill/>
          </a:ln>
        </p:spPr>
      </p:pic>
      <p:sp>
        <p:nvSpPr>
          <p:cNvPr id="305" name="Google Shape;305;p34"/>
          <p:cNvSpPr txBox="1"/>
          <p:nvPr/>
        </p:nvSpPr>
        <p:spPr>
          <a:xfrm>
            <a:off x="4255200" y="1489113"/>
            <a:ext cx="4888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lt1"/>
                </a:solidFill>
                <a:latin typeface="Lato"/>
                <a:ea typeface="Lato"/>
                <a:cs typeface="Lato"/>
                <a:sym typeface="Lato"/>
                <a:hlinkClick r:id="rId4">
                  <a:extLst>
                    <a:ext uri="{A12FA001-AC4F-418D-AE19-62706E023703}">
                      <ahyp:hlinkClr val="tx"/>
                    </a:ext>
                  </a:extLst>
                </a:hlinkClick>
              </a:rPr>
              <a:t>PMD report for Joinery Issue 79</a:t>
            </a:r>
            <a:endParaRPr sz="1700">
              <a:solidFill>
                <a:schemeClr val="lt1"/>
              </a:solidFill>
              <a:latin typeface="Lato"/>
              <a:ea typeface="Lato"/>
              <a:cs typeface="Lato"/>
              <a:sym typeface="Lato"/>
            </a:endParaRPr>
          </a:p>
        </p:txBody>
      </p:sp>
      <p:sp>
        <p:nvSpPr>
          <p:cNvPr id="306" name="Google Shape;306;p34"/>
          <p:cNvSpPr txBox="1"/>
          <p:nvPr/>
        </p:nvSpPr>
        <p:spPr>
          <a:xfrm>
            <a:off x="4354150" y="1994375"/>
            <a:ext cx="4226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See </a:t>
            </a:r>
            <a:r>
              <a:rPr lang="en">
                <a:solidFill>
                  <a:schemeClr val="lt1"/>
                </a:solidFill>
                <a:latin typeface="Lato"/>
                <a:ea typeface="Lato"/>
                <a:cs typeface="Lato"/>
                <a:sym typeface="Lato"/>
              </a:rPr>
              <a:t>detailed</a:t>
            </a:r>
            <a:r>
              <a:rPr lang="en">
                <a:solidFill>
                  <a:schemeClr val="lt1"/>
                </a:solidFill>
                <a:latin typeface="Lato"/>
                <a:ea typeface="Lato"/>
                <a:cs typeface="Lato"/>
                <a:sym typeface="Lato"/>
              </a:rPr>
              <a:t> report by the link</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Some useful tips pointed out by PMD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Local variables only assigned once should be declared final</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Use diamond operator to avoid duplication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Some errors are valid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I.g. only have one assert in test function.</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I think the key is to test one concept and one scenario  in each test function, and contain multiple </a:t>
            </a:r>
            <a:r>
              <a:rPr lang="en">
                <a:solidFill>
                  <a:schemeClr val="lt1"/>
                </a:solidFill>
                <a:latin typeface="Lato"/>
                <a:ea typeface="Lato"/>
                <a:cs typeface="Lato"/>
                <a:sym typeface="Lato"/>
              </a:rPr>
              <a:t>asserts</a:t>
            </a:r>
            <a:r>
              <a:rPr lang="en">
                <a:solidFill>
                  <a:schemeClr val="lt1"/>
                </a:solidFill>
                <a:latin typeface="Lato"/>
                <a:ea typeface="Lato"/>
                <a:cs typeface="Lato"/>
                <a:sym typeface="Lato"/>
              </a:rPr>
              <a:t> might be ok if testing one thing.</a:t>
            </a:r>
            <a:endParaRPr>
              <a:solidFill>
                <a:schemeClr val="l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79, Jiaxin Ying</a:t>
            </a:r>
            <a:endParaRPr/>
          </a:p>
        </p:txBody>
      </p:sp>
      <p:sp>
        <p:nvSpPr>
          <p:cNvPr id="312" name="Google Shape;312;p35"/>
          <p:cNvSpPr txBox="1"/>
          <p:nvPr>
            <p:ph idx="1" type="body"/>
          </p:nvPr>
        </p:nvSpPr>
        <p:spPr>
          <a:xfrm>
            <a:off x="1196750" y="2850325"/>
            <a:ext cx="7375800" cy="219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Issue description:  Previously,  JoinOn method can only perform join operation on two data frames that have exactly the same column names for the join key. However, sometimes users may want to join two dataframes with different column names. Therefore, it’s important to extend the functionality to support join operation in a more flexible way. </a:t>
            </a:r>
            <a:endParaRPr/>
          </a:p>
        </p:txBody>
      </p:sp>
      <p:graphicFrame>
        <p:nvGraphicFramePr>
          <p:cNvPr id="313" name="Google Shape;313;p35"/>
          <p:cNvGraphicFramePr/>
          <p:nvPr/>
        </p:nvGraphicFramePr>
        <p:xfrm>
          <a:off x="1246575" y="1696950"/>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Issue implemented </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79</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jiaxiny7</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161</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5</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79, Jiaxin Ying</a:t>
            </a:r>
            <a:endParaRPr/>
          </a:p>
        </p:txBody>
      </p:sp>
      <p:sp>
        <p:nvSpPr>
          <p:cNvPr id="319" name="Google Shape;319;p36"/>
          <p:cNvSpPr txBox="1"/>
          <p:nvPr>
            <p:ph idx="1" type="body"/>
          </p:nvPr>
        </p:nvSpPr>
        <p:spPr>
          <a:xfrm>
            <a:off x="1297500" y="1567550"/>
            <a:ext cx="7376700" cy="31770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Solution: </a:t>
            </a:r>
            <a:endParaRPr/>
          </a:p>
          <a:p>
            <a:pPr indent="0" lvl="0" marL="0" rtl="0" algn="l">
              <a:spcBef>
                <a:spcPts val="1200"/>
              </a:spcBef>
              <a:spcAft>
                <a:spcPts val="0"/>
              </a:spcAft>
              <a:buNone/>
            </a:pPr>
            <a:r>
              <a:rPr lang="en"/>
              <a:t>Allow </a:t>
            </a:r>
            <a:r>
              <a:rPr lang="en"/>
              <a:t>users provide a map for specifying the join keys, with keys as column names of the left table and values as corresponding column names of the right table. Then compared with original version, I p</a:t>
            </a:r>
            <a:r>
              <a:rPr lang="en"/>
              <a:t>erform multiple rename operations before and after the join.</a:t>
            </a:r>
            <a:endParaRPr/>
          </a:p>
          <a:p>
            <a:pPr indent="0" lvl="0" marL="0" rtl="0" algn="l">
              <a:spcBef>
                <a:spcPts val="1200"/>
              </a:spcBef>
              <a:spcAft>
                <a:spcPts val="0"/>
              </a:spcAft>
              <a:buNone/>
            </a:pPr>
            <a:r>
              <a:rPr lang="en"/>
              <a:t>Test Scenario: </a:t>
            </a:r>
            <a:endParaRPr sz="1100">
              <a:latin typeface="Arial"/>
              <a:ea typeface="Arial"/>
              <a:cs typeface="Arial"/>
              <a:sym typeface="Arial"/>
            </a:endParaRPr>
          </a:p>
          <a:p>
            <a:pPr indent="-306471" lvl="0" marL="457200" rtl="0" algn="l">
              <a:spcBef>
                <a:spcPts val="1200"/>
              </a:spcBef>
              <a:spcAft>
                <a:spcPts val="0"/>
              </a:spcAft>
              <a:buSzPct val="100000"/>
              <a:buChar char="●"/>
            </a:pPr>
            <a:r>
              <a:rPr lang="en" sz="1325"/>
              <a:t>The left dataframe has columns “</a:t>
            </a:r>
            <a:r>
              <a:rPr i="1" lang="en" sz="1325"/>
              <a:t>key”, “a”, “value”, </a:t>
            </a:r>
            <a:r>
              <a:rPr lang="en" sz="1325"/>
              <a:t>the right dataframe has columns “</a:t>
            </a:r>
            <a:r>
              <a:rPr i="1" lang="en" sz="1325"/>
              <a:t>key”, “b”, “value”, </a:t>
            </a:r>
            <a:r>
              <a:rPr lang="en" sz="1325"/>
              <a:t>they perform left join on “key”</a:t>
            </a:r>
            <a:r>
              <a:rPr i="1" lang="en" sz="1325"/>
              <a:t>. </a:t>
            </a:r>
            <a:r>
              <a:rPr lang="en" sz="1325"/>
              <a:t>The values and column names of the result dataframe are checked.</a:t>
            </a:r>
            <a:endParaRPr sz="1325"/>
          </a:p>
          <a:p>
            <a:pPr indent="-306471" lvl="0" marL="457200" rtl="0" algn="l">
              <a:spcBef>
                <a:spcPts val="0"/>
              </a:spcBef>
              <a:spcAft>
                <a:spcPts val="0"/>
              </a:spcAft>
              <a:buSzPct val="100000"/>
              <a:buChar char="●"/>
            </a:pPr>
            <a:r>
              <a:rPr lang="en" sz="1325"/>
              <a:t>Now the right dataframe has columns “</a:t>
            </a:r>
            <a:r>
              <a:rPr i="1" lang="en" sz="1325"/>
              <a:t>index”, “b”, “value”</a:t>
            </a:r>
            <a:r>
              <a:rPr lang="en" sz="1325"/>
              <a:t>, and the left dataframe keeps the same as before. They join on the column “</a:t>
            </a:r>
            <a:r>
              <a:rPr i="1" lang="en" sz="1325"/>
              <a:t>key</a:t>
            </a:r>
            <a:r>
              <a:rPr lang="en" sz="1325"/>
              <a:t>” for the left data frame and “</a:t>
            </a:r>
            <a:r>
              <a:rPr i="1" lang="en" sz="1325"/>
              <a:t>index</a:t>
            </a:r>
            <a:r>
              <a:rPr lang="en" sz="1325"/>
              <a:t>” for the right data frame.</a:t>
            </a:r>
            <a:endParaRPr sz="1325"/>
          </a:p>
          <a:p>
            <a:pPr indent="-306471" lvl="0" marL="457200" rtl="0" algn="l">
              <a:spcBef>
                <a:spcPts val="0"/>
              </a:spcBef>
              <a:spcAft>
                <a:spcPts val="0"/>
              </a:spcAft>
              <a:buSzPct val="100000"/>
              <a:buChar char="●"/>
            </a:pPr>
            <a:r>
              <a:rPr lang="en" sz="1325"/>
              <a:t>Test the case of outer join</a:t>
            </a:r>
            <a:endParaRPr sz="1325"/>
          </a:p>
          <a:p>
            <a:pPr indent="-306471" lvl="0" marL="457200" rtl="0" algn="l">
              <a:spcBef>
                <a:spcPts val="0"/>
              </a:spcBef>
              <a:spcAft>
                <a:spcPts val="0"/>
              </a:spcAft>
              <a:buSzPct val="100000"/>
              <a:buChar char="●"/>
            </a:pPr>
            <a:r>
              <a:rPr lang="en" sz="1325"/>
              <a:t>Test the case of inner join </a:t>
            </a:r>
            <a:endParaRPr sz="1325"/>
          </a:p>
          <a:p>
            <a:pPr indent="-306471" lvl="0" marL="457200" rtl="0" algn="l">
              <a:spcBef>
                <a:spcPts val="0"/>
              </a:spcBef>
              <a:spcAft>
                <a:spcPts val="0"/>
              </a:spcAft>
              <a:buSzPct val="100000"/>
              <a:buChar char="●"/>
            </a:pPr>
            <a:r>
              <a:rPr lang="en" sz="1325"/>
              <a:t>Test the case of join on two columns. </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79, Jiaxin Ying</a:t>
            </a:r>
            <a:endParaRPr/>
          </a:p>
        </p:txBody>
      </p:sp>
      <p:sp>
        <p:nvSpPr>
          <p:cNvPr id="325" name="Google Shape;325;p37"/>
          <p:cNvSpPr txBox="1"/>
          <p:nvPr/>
        </p:nvSpPr>
        <p:spPr>
          <a:xfrm>
            <a:off x="670500" y="1518900"/>
            <a:ext cx="4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 new bug introduced for FindBug</a:t>
            </a:r>
            <a:endParaRPr>
              <a:solidFill>
                <a:schemeClr val="lt1"/>
              </a:solidFill>
              <a:latin typeface="Lato"/>
              <a:ea typeface="Lato"/>
              <a:cs typeface="Lato"/>
              <a:sym typeface="Lato"/>
            </a:endParaRPr>
          </a:p>
        </p:txBody>
      </p:sp>
      <p:sp>
        <p:nvSpPr>
          <p:cNvPr id="326" name="Google Shape;326;p37"/>
          <p:cNvSpPr txBox="1"/>
          <p:nvPr/>
        </p:nvSpPr>
        <p:spPr>
          <a:xfrm>
            <a:off x="4726500" y="2070600"/>
            <a:ext cx="4226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See detailed report by the link</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Some useful tips pointed out by PMD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Short variables are not helpful for users to understand meanings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Assertion should </a:t>
            </a:r>
            <a:r>
              <a:rPr lang="en">
                <a:solidFill>
                  <a:schemeClr val="lt1"/>
                </a:solidFill>
                <a:latin typeface="Lato"/>
                <a:ea typeface="Lato"/>
                <a:cs typeface="Lato"/>
                <a:sym typeface="Lato"/>
              </a:rPr>
              <a:t>contain</a:t>
            </a:r>
            <a:r>
              <a:rPr lang="en">
                <a:solidFill>
                  <a:schemeClr val="lt1"/>
                </a:solidFill>
                <a:latin typeface="Lato"/>
                <a:ea typeface="Lato"/>
                <a:cs typeface="Lato"/>
                <a:sym typeface="Lato"/>
              </a:rPr>
              <a:t> message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327" name="Google Shape;327;p37"/>
          <p:cNvPicPr preferRelativeResize="0"/>
          <p:nvPr/>
        </p:nvPicPr>
        <p:blipFill>
          <a:blip r:embed="rId3">
            <a:alphaModFix/>
          </a:blip>
          <a:stretch>
            <a:fillRect/>
          </a:stretch>
        </p:blipFill>
        <p:spPr>
          <a:xfrm>
            <a:off x="372350" y="2024538"/>
            <a:ext cx="4049350" cy="1939755"/>
          </a:xfrm>
          <a:prstGeom prst="rect">
            <a:avLst/>
          </a:prstGeom>
          <a:noFill/>
          <a:ln>
            <a:noFill/>
          </a:ln>
        </p:spPr>
      </p:pic>
      <p:sp>
        <p:nvSpPr>
          <p:cNvPr id="328" name="Google Shape;328;p37"/>
          <p:cNvSpPr txBox="1"/>
          <p:nvPr/>
        </p:nvSpPr>
        <p:spPr>
          <a:xfrm>
            <a:off x="4726500" y="1565313"/>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lt1"/>
                </a:solidFill>
                <a:latin typeface="Lato"/>
                <a:ea typeface="Lato"/>
                <a:cs typeface="Lato"/>
                <a:sym typeface="Lato"/>
                <a:hlinkClick r:id="rId4">
                  <a:extLst>
                    <a:ext uri="{A12FA001-AC4F-418D-AE19-62706E023703}">
                      <ahyp:hlinkClr val="tx"/>
                    </a:ext>
                  </a:extLst>
                </a:hlinkClick>
              </a:rPr>
              <a:t>PMD report for Joinery Issue 79</a:t>
            </a:r>
            <a:endParaRPr sz="17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94, Jiaxin Ying</a:t>
            </a:r>
            <a:endParaRPr/>
          </a:p>
        </p:txBody>
      </p:sp>
      <p:sp>
        <p:nvSpPr>
          <p:cNvPr id="334" name="Google Shape;334;p38"/>
          <p:cNvSpPr txBox="1"/>
          <p:nvPr>
            <p:ph idx="1" type="body"/>
          </p:nvPr>
        </p:nvSpPr>
        <p:spPr>
          <a:xfrm>
            <a:off x="1196750" y="2697925"/>
            <a:ext cx="7375800" cy="21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 description:  </a:t>
            </a:r>
            <a:endParaRPr/>
          </a:p>
          <a:p>
            <a:pPr indent="0" lvl="0" marL="0" rtl="0" algn="l">
              <a:spcBef>
                <a:spcPts val="1200"/>
              </a:spcBef>
              <a:spcAft>
                <a:spcPts val="1200"/>
              </a:spcAft>
              <a:buNone/>
            </a:pPr>
            <a:r>
              <a:rPr lang="en"/>
              <a:t>Originally </a:t>
            </a:r>
            <a:r>
              <a:rPr b="1" lang="en"/>
              <a:t>writesql </a:t>
            </a:r>
            <a:r>
              <a:rPr lang="en"/>
              <a:t>function didn’t support users to specify the chunksize parameter. If the user want to write a large amount of data to the database, it will cause burden to the sql server, as the server may have limited memory. The improvement is to add a chunksize parameter to control the number of rows written to the database each time.</a:t>
            </a:r>
            <a:endParaRPr/>
          </a:p>
        </p:txBody>
      </p:sp>
      <p:graphicFrame>
        <p:nvGraphicFramePr>
          <p:cNvPr id="335" name="Google Shape;335;p38"/>
          <p:cNvGraphicFramePr/>
          <p:nvPr/>
        </p:nvGraphicFramePr>
        <p:xfrm>
          <a:off x="1246575" y="1544550"/>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Issue implemented </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94</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jiaxiny7</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+111, -27</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8</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94, Jiaxin Ying</a:t>
            </a:r>
            <a:endParaRPr/>
          </a:p>
        </p:txBody>
      </p:sp>
      <p:sp>
        <p:nvSpPr>
          <p:cNvPr id="341" name="Google Shape;341;p39"/>
          <p:cNvSpPr txBox="1"/>
          <p:nvPr>
            <p:ph idx="1" type="body"/>
          </p:nvPr>
        </p:nvSpPr>
        <p:spPr>
          <a:xfrm>
            <a:off x="1297500" y="1491350"/>
            <a:ext cx="3655500" cy="3177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Solution: Originally, the </a:t>
            </a:r>
            <a:r>
              <a:rPr i="1" lang="en"/>
              <a:t>writesql</a:t>
            </a:r>
            <a:r>
              <a:rPr lang="en"/>
              <a:t> function calls the </a:t>
            </a:r>
            <a:r>
              <a:rPr b="1" i="1" lang="en"/>
              <a:t>executeBatch </a:t>
            </a:r>
            <a:r>
              <a:rPr lang="en"/>
              <a:t>function only one time, and write all rows at once. Now I overload the original function to add a chunksize parameter, and execute the </a:t>
            </a:r>
            <a:r>
              <a:rPr i="1" lang="en"/>
              <a:t>executeBatch </a:t>
            </a:r>
            <a:r>
              <a:rPr lang="en"/>
              <a:t>function multiple times in a loop.</a:t>
            </a:r>
            <a:endParaRPr/>
          </a:p>
          <a:p>
            <a:pPr indent="0" lvl="0" marL="0" rtl="0" algn="l">
              <a:spcBef>
                <a:spcPts val="1200"/>
              </a:spcBef>
              <a:spcAft>
                <a:spcPts val="0"/>
              </a:spcAft>
              <a:buNone/>
            </a:pPr>
            <a:r>
              <a:rPr lang="en"/>
              <a:t>Test Scenario: </a:t>
            </a:r>
            <a:endParaRPr sz="1100">
              <a:latin typeface="Arial"/>
              <a:ea typeface="Arial"/>
              <a:cs typeface="Arial"/>
              <a:sym typeface="Arial"/>
            </a:endParaRPr>
          </a:p>
          <a:p>
            <a:pPr indent="0" lvl="0" marL="0" rtl="0" algn="l">
              <a:spcBef>
                <a:spcPts val="1200"/>
              </a:spcBef>
              <a:spcAft>
                <a:spcPts val="0"/>
              </a:spcAft>
              <a:buNone/>
            </a:pPr>
            <a:r>
              <a:rPr lang="en" sz="1200"/>
              <a:t>I first construct a dataframe with multiple columns and multiple values. Then I call the readsql function after the writesql function, and compare the result with the original dataframe. By doing so, I can make sure that the writesql function can write correct values. Moreover, I use a loop to test on different chunksize parameter, including the boundary case, for example, when the number chunksize is greater than the total rows of the target dataframe.</a:t>
            </a:r>
            <a:endParaRPr sz="1200"/>
          </a:p>
        </p:txBody>
      </p:sp>
      <p:pic>
        <p:nvPicPr>
          <p:cNvPr id="342" name="Google Shape;342;p39"/>
          <p:cNvPicPr preferRelativeResize="0"/>
          <p:nvPr/>
        </p:nvPicPr>
        <p:blipFill>
          <a:blip r:embed="rId3">
            <a:alphaModFix/>
          </a:blip>
          <a:stretch>
            <a:fillRect/>
          </a:stretch>
        </p:blipFill>
        <p:spPr>
          <a:xfrm>
            <a:off x="5061900" y="1621275"/>
            <a:ext cx="4082098" cy="28020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 94, Jiaxin Ying</a:t>
            </a:r>
            <a:endParaRPr/>
          </a:p>
        </p:txBody>
      </p:sp>
      <p:sp>
        <p:nvSpPr>
          <p:cNvPr id="348" name="Google Shape;348;p40"/>
          <p:cNvSpPr txBox="1"/>
          <p:nvPr/>
        </p:nvSpPr>
        <p:spPr>
          <a:xfrm>
            <a:off x="670500" y="1518900"/>
            <a:ext cx="4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 new bug introduced for FindBug</a:t>
            </a:r>
            <a:endParaRPr>
              <a:solidFill>
                <a:schemeClr val="lt1"/>
              </a:solidFill>
              <a:latin typeface="Lato"/>
              <a:ea typeface="Lato"/>
              <a:cs typeface="Lato"/>
              <a:sym typeface="Lato"/>
            </a:endParaRPr>
          </a:p>
        </p:txBody>
      </p:sp>
      <p:sp>
        <p:nvSpPr>
          <p:cNvPr id="349" name="Google Shape;349;p40"/>
          <p:cNvSpPr txBox="1"/>
          <p:nvPr/>
        </p:nvSpPr>
        <p:spPr>
          <a:xfrm>
            <a:off x="4572000" y="1518900"/>
            <a:ext cx="422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50" name="Google Shape;350;p40"/>
          <p:cNvSpPr txBox="1"/>
          <p:nvPr/>
        </p:nvSpPr>
        <p:spPr>
          <a:xfrm>
            <a:off x="4611100" y="1557063"/>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lt1"/>
                </a:solidFill>
                <a:latin typeface="Lato"/>
                <a:ea typeface="Lato"/>
                <a:cs typeface="Lato"/>
                <a:sym typeface="Lato"/>
                <a:hlinkClick r:id="rId3">
                  <a:extLst>
                    <a:ext uri="{A12FA001-AC4F-418D-AE19-62706E023703}">
                      <ahyp:hlinkClr val="tx"/>
                    </a:ext>
                  </a:extLst>
                </a:hlinkClick>
              </a:rPr>
              <a:t>PMD report for JOINERY issue 94</a:t>
            </a:r>
            <a:endParaRPr>
              <a:solidFill>
                <a:schemeClr val="lt1"/>
              </a:solidFill>
              <a:latin typeface="Lato"/>
              <a:ea typeface="Lato"/>
              <a:cs typeface="Lato"/>
              <a:sym typeface="Lato"/>
            </a:endParaRPr>
          </a:p>
        </p:txBody>
      </p:sp>
      <p:pic>
        <p:nvPicPr>
          <p:cNvPr id="351" name="Google Shape;351;p40"/>
          <p:cNvPicPr preferRelativeResize="0"/>
          <p:nvPr/>
        </p:nvPicPr>
        <p:blipFill>
          <a:blip r:embed="rId4">
            <a:alphaModFix/>
          </a:blip>
          <a:stretch>
            <a:fillRect/>
          </a:stretch>
        </p:blipFill>
        <p:spPr>
          <a:xfrm>
            <a:off x="180525" y="2213100"/>
            <a:ext cx="4072750" cy="1723075"/>
          </a:xfrm>
          <a:prstGeom prst="rect">
            <a:avLst/>
          </a:prstGeom>
          <a:noFill/>
          <a:ln>
            <a:noFill/>
          </a:ln>
        </p:spPr>
      </p:pic>
      <p:sp>
        <p:nvSpPr>
          <p:cNvPr id="352" name="Google Shape;352;p40"/>
          <p:cNvSpPr txBox="1"/>
          <p:nvPr/>
        </p:nvSpPr>
        <p:spPr>
          <a:xfrm>
            <a:off x="4657175" y="2120350"/>
            <a:ext cx="4072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See detailed report by the link</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Some justifications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Not necessary to add comments before test functions, since the function name and parameters explain the meaning and authors didn’t do that.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Not necessary to use ConcurrentHashMap, when concurrency is not supported.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Need to change original design in order to solve the problem of law of demeter</a:t>
            </a:r>
            <a:endParaRPr>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Concluding Remarks</a:t>
            </a:r>
            <a:endParaRPr/>
          </a:p>
        </p:txBody>
      </p:sp>
      <p:sp>
        <p:nvSpPr>
          <p:cNvPr id="358" name="Google Shape;358;p4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latin typeface="Arial"/>
                <a:ea typeface="Arial"/>
                <a:cs typeface="Arial"/>
                <a:sym typeface="Arial"/>
              </a:rPr>
              <a:t>○ What lessons did you learn from your project?</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What was difficult?</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What do you wish you could have done (or done differently)?</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How could your project be extended...what's next? Are there any interesting</a:t>
            </a:r>
            <a:endParaRPr sz="1350">
              <a:latin typeface="Arial"/>
              <a:ea typeface="Arial"/>
              <a:cs typeface="Arial"/>
              <a:sym typeface="Arial"/>
            </a:endParaRPr>
          </a:p>
          <a:p>
            <a:pPr indent="0" lvl="0" marL="0" rtl="0" algn="l">
              <a:spcBef>
                <a:spcPts val="1200"/>
              </a:spcBef>
              <a:spcAft>
                <a:spcPts val="1200"/>
              </a:spcAft>
              <a:buNone/>
            </a:pPr>
            <a:r>
              <a:rPr lang="en" sz="1350">
                <a:latin typeface="Arial"/>
                <a:ea typeface="Arial"/>
                <a:cs typeface="Arial"/>
                <a:sym typeface="Arial"/>
              </a:rPr>
              <a:t>problems or questions that resulted from your 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Projects Selected</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and Qulice</a:t>
            </a:r>
            <a:endParaRPr/>
          </a:p>
          <a:p>
            <a:pPr indent="0" lvl="0" marL="0" rtl="0" algn="l">
              <a:spcBef>
                <a:spcPts val="1200"/>
              </a:spcBef>
              <a:spcAft>
                <a:spcPts val="0"/>
              </a:spcAft>
              <a:buNone/>
            </a:pPr>
            <a:r>
              <a:rPr lang="en" sz="1350">
                <a:latin typeface="Arial"/>
                <a:ea typeface="Arial"/>
                <a:cs typeface="Arial"/>
                <a:sym typeface="Arial"/>
              </a:rPr>
              <a:t>Introduction of group’s selected open source projects: This should include the names of</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the projects, links to the repositories, and one sentence description of each selected</a:t>
            </a:r>
            <a:endParaRPr sz="1350">
              <a:latin typeface="Arial"/>
              <a:ea typeface="Arial"/>
              <a:cs typeface="Arial"/>
              <a:sym typeface="Arial"/>
            </a:endParaRPr>
          </a:p>
          <a:p>
            <a:pPr indent="0" lvl="0" marL="0" rtl="0" algn="l">
              <a:spcBef>
                <a:spcPts val="1200"/>
              </a:spcBef>
              <a:spcAft>
                <a:spcPts val="1200"/>
              </a:spcAft>
              <a:buNone/>
            </a:pPr>
            <a:r>
              <a:rPr lang="en" sz="1350">
                <a:latin typeface="Arial"/>
                <a:ea typeface="Arial"/>
                <a:cs typeface="Arial"/>
                <a:sym typeface="Arial"/>
              </a:rPr>
              <a:t>project. (2 points)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sp>
        <p:nvSpPr>
          <p:cNvPr id="364" name="Google Shape;364;p42"/>
          <p:cNvSpPr txBox="1"/>
          <p:nvPr>
            <p:ph idx="1" type="body"/>
          </p:nvPr>
        </p:nvSpPr>
        <p:spPr>
          <a:xfrm>
            <a:off x="919075" y="2216500"/>
            <a:ext cx="6794100" cy="22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latin typeface="Arial"/>
                <a:ea typeface="Arial"/>
                <a:cs typeface="Arial"/>
                <a:sym typeface="Arial"/>
              </a:rPr>
              <a:t>Issue Description:</a:t>
            </a:r>
            <a:r>
              <a:rPr lang="en" sz="1200">
                <a:latin typeface="Arial"/>
                <a:ea typeface="Arial"/>
                <a:cs typeface="Arial"/>
                <a:sym typeface="Arial"/>
              </a:rPr>
              <a:t> </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It is an enhancement issue to improve the efficiency of “sorting” / “grouping” such as avoiding copies, making efficient use of memory, parallelization, etc.</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b="1" lang="en" sz="1200">
                <a:latin typeface="Arial"/>
                <a:ea typeface="Arial"/>
                <a:cs typeface="Arial"/>
                <a:sym typeface="Arial"/>
              </a:rPr>
              <a:t>Reference Insight: </a:t>
            </a:r>
            <a:r>
              <a:rPr lang="en" sz="1200" u="sng">
                <a:latin typeface="Arial"/>
                <a:ea typeface="Arial"/>
                <a:cs typeface="Arial"/>
                <a:sym typeface="Arial"/>
                <a:hlinkClick r:id="rId3"/>
              </a:rPr>
              <a:t>http://wesmckinney.com/blog/mastering-high-performance-data-algorithms-i-group-by/</a:t>
            </a:r>
            <a:endParaRPr sz="1200">
              <a:latin typeface="Arial"/>
              <a:ea typeface="Arial"/>
              <a:cs typeface="Arial"/>
              <a:sym typeface="Arial"/>
            </a:endParaRPr>
          </a:p>
        </p:txBody>
      </p:sp>
      <p:graphicFrame>
        <p:nvGraphicFramePr>
          <p:cNvPr id="365" name="Google Shape;365;p42"/>
          <p:cNvGraphicFramePr/>
          <p:nvPr/>
        </p:nvGraphicFramePr>
        <p:xfrm>
          <a:off x="952500" y="979225"/>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Issue implemented </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40</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ruikang2</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+282, -14</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Week 8</a:t>
                      </a:r>
                      <a:endParaRPr>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idx="1" type="body"/>
          </p:nvPr>
        </p:nvSpPr>
        <p:spPr>
          <a:xfrm>
            <a:off x="1158500" y="1389925"/>
            <a:ext cx="7174500" cy="250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302">
                <a:latin typeface="Arial"/>
                <a:ea typeface="Arial"/>
                <a:cs typeface="Arial"/>
                <a:sym typeface="Arial"/>
              </a:rPr>
              <a:t>Based on the reference, I took the following steps to address the improvement on “sorting”:</a:t>
            </a:r>
            <a:endParaRPr sz="1302">
              <a:latin typeface="Arial"/>
              <a:ea typeface="Arial"/>
              <a:cs typeface="Arial"/>
              <a:sym typeface="Arial"/>
            </a:endParaRPr>
          </a:p>
          <a:p>
            <a:pPr indent="0" lvl="0" marL="0" rtl="0" algn="l">
              <a:lnSpc>
                <a:spcPct val="95000"/>
              </a:lnSpc>
              <a:spcBef>
                <a:spcPts val="0"/>
              </a:spcBef>
              <a:spcAft>
                <a:spcPts val="0"/>
              </a:spcAft>
              <a:buSzPts val="1018"/>
              <a:buNone/>
            </a:pPr>
            <a:r>
              <a:t/>
            </a:r>
            <a:endParaRPr sz="1302">
              <a:latin typeface="Arial"/>
              <a:ea typeface="Arial"/>
              <a:cs typeface="Arial"/>
              <a:sym typeface="Arial"/>
            </a:endParaRPr>
          </a:p>
          <a:p>
            <a:pPr indent="-311308" lvl="0" marL="457200" rtl="0" algn="l">
              <a:lnSpc>
                <a:spcPct val="95000"/>
              </a:lnSpc>
              <a:spcBef>
                <a:spcPts val="0"/>
              </a:spcBef>
              <a:spcAft>
                <a:spcPts val="0"/>
              </a:spcAft>
              <a:buSzPts val="1303"/>
              <a:buFont typeface="Arial"/>
              <a:buAutoNum type="arabicPeriod"/>
            </a:pPr>
            <a:r>
              <a:rPr lang="en" sz="1302">
                <a:latin typeface="Arial"/>
                <a:ea typeface="Arial"/>
                <a:cs typeface="Arial"/>
                <a:sym typeface="Arial"/>
              </a:rPr>
              <a:t>Figured out how to use the existing sorting algorithms(by writing the test examples to csv files and try out several cases on the tests)</a:t>
            </a:r>
            <a:endParaRPr sz="1302">
              <a:latin typeface="Arial"/>
              <a:ea typeface="Arial"/>
              <a:cs typeface="Arial"/>
              <a:sym typeface="Arial"/>
            </a:endParaRPr>
          </a:p>
          <a:p>
            <a:pPr indent="-311308" lvl="0" marL="457200" rtl="0" algn="l">
              <a:lnSpc>
                <a:spcPct val="95000"/>
              </a:lnSpc>
              <a:spcBef>
                <a:spcPts val="0"/>
              </a:spcBef>
              <a:spcAft>
                <a:spcPts val="0"/>
              </a:spcAft>
              <a:buSzPts val="1303"/>
              <a:buFont typeface="Arial"/>
              <a:buAutoNum type="arabicPeriod"/>
            </a:pPr>
            <a:r>
              <a:rPr lang="en" sz="1302">
                <a:latin typeface="Arial"/>
                <a:ea typeface="Arial"/>
                <a:cs typeface="Arial"/>
                <a:sym typeface="Arial"/>
              </a:rPr>
              <a:t>Understood the implementation of the existing sorting algorithms</a:t>
            </a:r>
            <a:endParaRPr sz="1302">
              <a:latin typeface="Arial"/>
              <a:ea typeface="Arial"/>
              <a:cs typeface="Arial"/>
              <a:sym typeface="Arial"/>
            </a:endParaRPr>
          </a:p>
          <a:p>
            <a:pPr indent="-311308" lvl="0" marL="457200" rtl="0" algn="l">
              <a:lnSpc>
                <a:spcPct val="95000"/>
              </a:lnSpc>
              <a:spcBef>
                <a:spcPts val="0"/>
              </a:spcBef>
              <a:spcAft>
                <a:spcPts val="0"/>
              </a:spcAft>
              <a:buSzPts val="1303"/>
              <a:buFont typeface="Arial"/>
              <a:buAutoNum type="arabicPeriod"/>
            </a:pPr>
            <a:r>
              <a:rPr lang="en" sz="1302">
                <a:latin typeface="Arial"/>
                <a:ea typeface="Arial"/>
                <a:cs typeface="Arial"/>
                <a:sym typeface="Arial"/>
              </a:rPr>
              <a:t>Added several unit tests to justify the correctness of the existing sorting algorithm:</a:t>
            </a:r>
            <a:endParaRPr sz="1302">
              <a:latin typeface="Arial"/>
              <a:ea typeface="Arial"/>
              <a:cs typeface="Arial"/>
              <a:sym typeface="Arial"/>
            </a:endParaRPr>
          </a:p>
          <a:p>
            <a:pPr indent="-311308" lvl="0" marL="457200" rtl="0" algn="l">
              <a:lnSpc>
                <a:spcPct val="95000"/>
              </a:lnSpc>
              <a:spcBef>
                <a:spcPts val="0"/>
              </a:spcBef>
              <a:spcAft>
                <a:spcPts val="0"/>
              </a:spcAft>
              <a:buSzPts val="1303"/>
              <a:buFont typeface="Arial"/>
              <a:buAutoNum type="arabicPeriod"/>
            </a:pPr>
            <a:r>
              <a:rPr lang="en" sz="1210">
                <a:latin typeface="Arial"/>
                <a:ea typeface="Arial"/>
                <a:cs typeface="Arial"/>
                <a:sym typeface="Arial"/>
              </a:rPr>
              <a:t>Implemented a counting sort algorithm that takes O(n)</a:t>
            </a:r>
            <a:endParaRPr sz="1210">
              <a:latin typeface="Arial"/>
              <a:ea typeface="Arial"/>
              <a:cs typeface="Arial"/>
              <a:sym typeface="Arial"/>
            </a:endParaRPr>
          </a:p>
          <a:p>
            <a:pPr indent="-305435" lvl="0" marL="457200" rtl="0" algn="l">
              <a:lnSpc>
                <a:spcPct val="95000"/>
              </a:lnSpc>
              <a:spcBef>
                <a:spcPts val="0"/>
              </a:spcBef>
              <a:spcAft>
                <a:spcPts val="0"/>
              </a:spcAft>
              <a:buSzPts val="1210"/>
              <a:buFont typeface="Arial"/>
              <a:buAutoNum type="arabicPeriod"/>
            </a:pPr>
            <a:r>
              <a:rPr lang="en" sz="1210">
                <a:latin typeface="Arial"/>
                <a:ea typeface="Arial"/>
                <a:cs typeface="Arial"/>
                <a:sym typeface="Arial"/>
              </a:rPr>
              <a:t>Provided corresponding unit tests, Javadocs, Findbugs report and PMD results.</a:t>
            </a:r>
            <a:endParaRPr sz="1210">
              <a:latin typeface="Arial"/>
              <a:ea typeface="Arial"/>
              <a:cs typeface="Arial"/>
              <a:sym typeface="Arial"/>
            </a:endParaRPr>
          </a:p>
          <a:p>
            <a:pPr indent="0" lvl="0" marL="0" rtl="0" algn="l">
              <a:lnSpc>
                <a:spcPct val="95000"/>
              </a:lnSpc>
              <a:spcBef>
                <a:spcPts val="0"/>
              </a:spcBef>
              <a:spcAft>
                <a:spcPts val="1200"/>
              </a:spcAft>
              <a:buSzPts val="1018"/>
              <a:buNone/>
            </a:pPr>
            <a:r>
              <a:t/>
            </a:r>
            <a:endParaRPr sz="1395">
              <a:latin typeface="Arial"/>
              <a:ea typeface="Arial"/>
              <a:cs typeface="Arial"/>
              <a:sym typeface="Arial"/>
            </a:endParaRPr>
          </a:p>
        </p:txBody>
      </p:sp>
      <p:sp>
        <p:nvSpPr>
          <p:cNvPr id="371" name="Google Shape;371;p43"/>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 type="body"/>
          </p:nvPr>
        </p:nvSpPr>
        <p:spPr>
          <a:xfrm>
            <a:off x="702800" y="1644800"/>
            <a:ext cx="2502300" cy="247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t>
            </a:r>
            <a:r>
              <a:rPr lang="en"/>
              <a:t>original</a:t>
            </a:r>
            <a:r>
              <a:rPr lang="en"/>
              <a:t>  sort implementation defines a comparator on data frame objects, base on the given column to be sorted, and then simply uses the “sort” api provided in Java library“Arrays”.</a:t>
            </a:r>
            <a:endParaRPr/>
          </a:p>
        </p:txBody>
      </p:sp>
      <p:sp>
        <p:nvSpPr>
          <p:cNvPr id="377" name="Google Shape;377;p44"/>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sp>
        <p:nvSpPr>
          <p:cNvPr id="378" name="Google Shape;378;p44"/>
          <p:cNvSpPr txBox="1"/>
          <p:nvPr>
            <p:ph idx="1" type="body"/>
          </p:nvPr>
        </p:nvSpPr>
        <p:spPr>
          <a:xfrm>
            <a:off x="5882875" y="1403350"/>
            <a:ext cx="1838100" cy="1413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44"/>
          <p:cNvPicPr preferRelativeResize="0"/>
          <p:nvPr/>
        </p:nvPicPr>
        <p:blipFill>
          <a:blip r:embed="rId3">
            <a:alphaModFix/>
          </a:blip>
          <a:stretch>
            <a:fillRect/>
          </a:stretch>
        </p:blipFill>
        <p:spPr>
          <a:xfrm>
            <a:off x="3357425" y="841625"/>
            <a:ext cx="5377250" cy="3937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idx="1" type="body"/>
          </p:nvPr>
        </p:nvSpPr>
        <p:spPr>
          <a:xfrm>
            <a:off x="1176125" y="1050075"/>
            <a:ext cx="2909400" cy="140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 added two more unit tests to </a:t>
            </a:r>
            <a:r>
              <a:rPr lang="en"/>
              <a:t>understand</a:t>
            </a:r>
            <a:r>
              <a:rPr lang="en"/>
              <a:t> how to use the existing “sortBy” method in Dataframe class, and how it relates to the “Sorting” implementation. </a:t>
            </a:r>
            <a:endParaRPr/>
          </a:p>
        </p:txBody>
      </p:sp>
      <p:sp>
        <p:nvSpPr>
          <p:cNvPr id="385" name="Google Shape;385;p45"/>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pic>
        <p:nvPicPr>
          <p:cNvPr id="386" name="Google Shape;386;p45"/>
          <p:cNvPicPr preferRelativeResize="0"/>
          <p:nvPr/>
        </p:nvPicPr>
        <p:blipFill>
          <a:blip r:embed="rId3">
            <a:alphaModFix/>
          </a:blip>
          <a:stretch>
            <a:fillRect/>
          </a:stretch>
        </p:blipFill>
        <p:spPr>
          <a:xfrm>
            <a:off x="764600" y="2514150"/>
            <a:ext cx="3559636" cy="2281825"/>
          </a:xfrm>
          <a:prstGeom prst="rect">
            <a:avLst/>
          </a:prstGeom>
          <a:noFill/>
          <a:ln>
            <a:noFill/>
          </a:ln>
        </p:spPr>
      </p:pic>
      <p:pic>
        <p:nvPicPr>
          <p:cNvPr id="387" name="Google Shape;387;p45"/>
          <p:cNvPicPr preferRelativeResize="0"/>
          <p:nvPr/>
        </p:nvPicPr>
        <p:blipFill>
          <a:blip r:embed="rId4">
            <a:alphaModFix/>
          </a:blip>
          <a:stretch>
            <a:fillRect/>
          </a:stretch>
        </p:blipFill>
        <p:spPr>
          <a:xfrm>
            <a:off x="4500425" y="924700"/>
            <a:ext cx="3871276" cy="3871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idx="1" type="body"/>
          </p:nvPr>
        </p:nvSpPr>
        <p:spPr>
          <a:xfrm>
            <a:off x="587075" y="1559850"/>
            <a:ext cx="4224300" cy="262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Arial"/>
                <a:ea typeface="Arial"/>
                <a:cs typeface="Arial"/>
                <a:sym typeface="Arial"/>
              </a:rPr>
              <a:t>From here, I provided my counting sort implementation based on the insight: </a:t>
            </a:r>
            <a:endParaRPr sz="1200">
              <a:latin typeface="Arial"/>
              <a:ea typeface="Arial"/>
              <a:cs typeface="Arial"/>
              <a:sym typeface="Arial"/>
            </a:endParaRPr>
          </a:p>
          <a:p>
            <a:pPr indent="0" lvl="0" marL="0" rtl="0" algn="l">
              <a:spcBef>
                <a:spcPts val="0"/>
              </a:spcBef>
              <a:spcAft>
                <a:spcPts val="0"/>
              </a:spcAft>
              <a:buNone/>
            </a:pPr>
            <a:r>
              <a:t/>
            </a:r>
            <a:endParaRPr b="1"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a:t>
            </a:r>
            <a:r>
              <a:rPr b="1" lang="en" sz="1200">
                <a:latin typeface="Arial"/>
                <a:ea typeface="Arial"/>
                <a:cs typeface="Arial"/>
                <a:sym typeface="Arial"/>
              </a:rPr>
              <a:t>O(n) sort</a:t>
            </a:r>
            <a:r>
              <a:rPr lang="en" sz="1200">
                <a:latin typeface="Arial"/>
                <a:ea typeface="Arial"/>
                <a:cs typeface="Arial"/>
                <a:sym typeface="Arial"/>
              </a:rPr>
              <a:t>, known in pandas as </a:t>
            </a:r>
            <a:r>
              <a:rPr b="1" lang="en" sz="1200">
                <a:latin typeface="Arial"/>
                <a:ea typeface="Arial"/>
                <a:cs typeface="Arial"/>
                <a:sym typeface="Arial"/>
              </a:rPr>
              <a:t>groupsort</a:t>
            </a:r>
            <a:r>
              <a:rPr lang="en" sz="1200">
                <a:latin typeface="Arial"/>
                <a:ea typeface="Arial"/>
                <a:cs typeface="Arial"/>
                <a:sym typeface="Arial"/>
              </a:rPr>
              <a:t>, on integers with known range. This is a variant of counting sort; if you have N integers with known range from 0 to K — 1, this can be sorted in O(N) time. Combining this tool with </a:t>
            </a:r>
            <a:r>
              <a:rPr b="1" lang="en" sz="1200">
                <a:latin typeface="Arial"/>
                <a:ea typeface="Arial"/>
                <a:cs typeface="Arial"/>
                <a:sym typeface="Arial"/>
              </a:rPr>
              <a:t>factorize </a:t>
            </a:r>
            <a:r>
              <a:rPr lang="en" sz="1200">
                <a:latin typeface="Arial"/>
                <a:ea typeface="Arial"/>
                <a:cs typeface="Arial"/>
                <a:sym typeface="Arial"/>
              </a:rPr>
              <a:t>(hash table-based), you can categorize and sort a large data set in linear time. Failure to understand these two algorithms will force you to pay O(N log N), dominating the runtime of your algorithm.” </a:t>
            </a:r>
            <a:endParaRPr sz="1200">
              <a:latin typeface="Arial"/>
              <a:ea typeface="Arial"/>
              <a:cs typeface="Arial"/>
              <a:sym typeface="Arial"/>
            </a:endParaRPr>
          </a:p>
        </p:txBody>
      </p:sp>
      <p:sp>
        <p:nvSpPr>
          <p:cNvPr id="393" name="Google Shape;393;p46"/>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pic>
        <p:nvPicPr>
          <p:cNvPr id="394" name="Google Shape;394;p46"/>
          <p:cNvPicPr preferRelativeResize="0"/>
          <p:nvPr/>
        </p:nvPicPr>
        <p:blipFill>
          <a:blip r:embed="rId3">
            <a:alphaModFix/>
          </a:blip>
          <a:stretch>
            <a:fillRect/>
          </a:stretch>
        </p:blipFill>
        <p:spPr>
          <a:xfrm>
            <a:off x="5195500" y="77125"/>
            <a:ext cx="3948501" cy="489024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0" name="Google Shape;400;p47"/>
          <p:cNvPicPr preferRelativeResize="0"/>
          <p:nvPr/>
        </p:nvPicPr>
        <p:blipFill>
          <a:blip r:embed="rId3">
            <a:alphaModFix/>
          </a:blip>
          <a:stretch>
            <a:fillRect/>
          </a:stretch>
        </p:blipFill>
        <p:spPr>
          <a:xfrm>
            <a:off x="401250" y="886975"/>
            <a:ext cx="4363824" cy="4024851"/>
          </a:xfrm>
          <a:prstGeom prst="rect">
            <a:avLst/>
          </a:prstGeom>
          <a:noFill/>
          <a:ln>
            <a:noFill/>
          </a:ln>
        </p:spPr>
      </p:pic>
      <p:sp>
        <p:nvSpPr>
          <p:cNvPr id="401" name="Google Shape;401;p47"/>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pic>
        <p:nvPicPr>
          <p:cNvPr id="402" name="Google Shape;402;p47"/>
          <p:cNvPicPr preferRelativeResize="0"/>
          <p:nvPr/>
        </p:nvPicPr>
        <p:blipFill>
          <a:blip r:embed="rId4">
            <a:alphaModFix/>
          </a:blip>
          <a:stretch>
            <a:fillRect/>
          </a:stretch>
        </p:blipFill>
        <p:spPr>
          <a:xfrm>
            <a:off x="4444300" y="886975"/>
            <a:ext cx="4591431" cy="402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8"/>
          <p:cNvSpPr txBox="1"/>
          <p:nvPr>
            <p:ph idx="1" type="body"/>
          </p:nvPr>
        </p:nvSpPr>
        <p:spPr>
          <a:xfrm>
            <a:off x="1207000" y="857075"/>
            <a:ext cx="3544800" cy="106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Unit tests for countingSortBy:</a:t>
            </a:r>
            <a:endParaRPr sz="1500"/>
          </a:p>
        </p:txBody>
      </p:sp>
      <p:sp>
        <p:nvSpPr>
          <p:cNvPr id="408" name="Google Shape;408;p48"/>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pic>
        <p:nvPicPr>
          <p:cNvPr id="409" name="Google Shape;409;p48"/>
          <p:cNvPicPr preferRelativeResize="0"/>
          <p:nvPr/>
        </p:nvPicPr>
        <p:blipFill>
          <a:blip r:embed="rId3">
            <a:alphaModFix/>
          </a:blip>
          <a:stretch>
            <a:fillRect/>
          </a:stretch>
        </p:blipFill>
        <p:spPr>
          <a:xfrm>
            <a:off x="532975" y="1298075"/>
            <a:ext cx="3730100" cy="3736075"/>
          </a:xfrm>
          <a:prstGeom prst="rect">
            <a:avLst/>
          </a:prstGeom>
          <a:noFill/>
          <a:ln>
            <a:noFill/>
          </a:ln>
        </p:spPr>
      </p:pic>
      <p:pic>
        <p:nvPicPr>
          <p:cNvPr id="410" name="Google Shape;410;p48"/>
          <p:cNvPicPr preferRelativeResize="0"/>
          <p:nvPr/>
        </p:nvPicPr>
        <p:blipFill>
          <a:blip r:embed="rId4">
            <a:alphaModFix/>
          </a:blip>
          <a:stretch>
            <a:fillRect/>
          </a:stretch>
        </p:blipFill>
        <p:spPr>
          <a:xfrm>
            <a:off x="4796075" y="1006700"/>
            <a:ext cx="3878282" cy="40274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9"/>
          <p:cNvSpPr txBox="1"/>
          <p:nvPr>
            <p:ph idx="1" type="body"/>
          </p:nvPr>
        </p:nvSpPr>
        <p:spPr>
          <a:xfrm>
            <a:off x="1122050" y="8535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Findbugs and PMD errors:</a:t>
            </a:r>
            <a:endParaRPr/>
          </a:p>
          <a:p>
            <a:pPr indent="0" lvl="0" marL="0" rtl="0" algn="l">
              <a:spcBef>
                <a:spcPts val="1200"/>
              </a:spcBef>
              <a:spcAft>
                <a:spcPts val="1200"/>
              </a:spcAft>
              <a:buNone/>
            </a:pPr>
            <a:r>
              <a:rPr lang="en"/>
              <a:t>Original:                                                     </a:t>
            </a:r>
            <a:r>
              <a:rPr lang="en"/>
              <a:t>After</a:t>
            </a:r>
            <a:r>
              <a:rPr lang="en"/>
              <a:t> my implementation:</a:t>
            </a:r>
            <a:endParaRPr/>
          </a:p>
        </p:txBody>
      </p:sp>
      <p:sp>
        <p:nvSpPr>
          <p:cNvPr id="416" name="Google Shape;416;p49"/>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pic>
        <p:nvPicPr>
          <p:cNvPr id="417" name="Google Shape;417;p49"/>
          <p:cNvPicPr preferRelativeResize="0"/>
          <p:nvPr/>
        </p:nvPicPr>
        <p:blipFill>
          <a:blip r:embed="rId3">
            <a:alphaModFix/>
          </a:blip>
          <a:stretch>
            <a:fillRect/>
          </a:stretch>
        </p:blipFill>
        <p:spPr>
          <a:xfrm>
            <a:off x="891750" y="1596825"/>
            <a:ext cx="1747875" cy="1816950"/>
          </a:xfrm>
          <a:prstGeom prst="rect">
            <a:avLst/>
          </a:prstGeom>
          <a:noFill/>
          <a:ln>
            <a:noFill/>
          </a:ln>
        </p:spPr>
      </p:pic>
      <p:pic>
        <p:nvPicPr>
          <p:cNvPr id="418" name="Google Shape;418;p49"/>
          <p:cNvPicPr preferRelativeResize="0"/>
          <p:nvPr/>
        </p:nvPicPr>
        <p:blipFill>
          <a:blip r:embed="rId4">
            <a:alphaModFix/>
          </a:blip>
          <a:stretch>
            <a:fillRect/>
          </a:stretch>
        </p:blipFill>
        <p:spPr>
          <a:xfrm>
            <a:off x="3492325" y="1596813"/>
            <a:ext cx="3195776" cy="2528325"/>
          </a:xfrm>
          <a:prstGeom prst="rect">
            <a:avLst/>
          </a:prstGeom>
          <a:noFill/>
          <a:ln>
            <a:noFill/>
          </a:ln>
        </p:spPr>
      </p:pic>
      <p:sp>
        <p:nvSpPr>
          <p:cNvPr id="419" name="Google Shape;419;p49"/>
          <p:cNvSpPr txBox="1"/>
          <p:nvPr/>
        </p:nvSpPr>
        <p:spPr>
          <a:xfrm>
            <a:off x="279038" y="3691575"/>
            <a:ext cx="297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https://drive.google.com/file/d/1o_UpxXOkts2eeYCIvtsyd29-kV83pdr5/view?usp=sharing</a:t>
            </a:r>
            <a:endParaRPr sz="1200">
              <a:solidFill>
                <a:schemeClr val="lt1"/>
              </a:solidFill>
            </a:endParaRPr>
          </a:p>
        </p:txBody>
      </p:sp>
      <p:pic>
        <p:nvPicPr>
          <p:cNvPr id="420" name="Google Shape;420;p49"/>
          <p:cNvPicPr preferRelativeResize="0"/>
          <p:nvPr/>
        </p:nvPicPr>
        <p:blipFill>
          <a:blip r:embed="rId5">
            <a:alphaModFix/>
          </a:blip>
          <a:stretch>
            <a:fillRect/>
          </a:stretch>
        </p:blipFill>
        <p:spPr>
          <a:xfrm>
            <a:off x="5288175" y="1567275"/>
            <a:ext cx="3446500" cy="296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ph idx="1" type="body"/>
          </p:nvPr>
        </p:nvSpPr>
        <p:spPr>
          <a:xfrm>
            <a:off x="1220275" y="1207475"/>
            <a:ext cx="5483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To sum up, the countingSort implementation is another sorting algorithm provided to be chosen by users that takes O(n) theoretically, but also affected by the range of the data to be sorted.</a:t>
            </a:r>
            <a:endParaRPr sz="1400"/>
          </a:p>
          <a:p>
            <a:pPr indent="0" lvl="0" marL="0" rtl="0" algn="l">
              <a:spcBef>
                <a:spcPts val="1200"/>
              </a:spcBef>
              <a:spcAft>
                <a:spcPts val="1200"/>
              </a:spcAft>
              <a:buNone/>
            </a:pPr>
            <a:r>
              <a:rPr lang="en" sz="1400"/>
              <a:t>Therefore, it is better to use countingSort when data size is big, but the range of the data is not too large. </a:t>
            </a:r>
            <a:endParaRPr sz="1400"/>
          </a:p>
        </p:txBody>
      </p:sp>
      <p:sp>
        <p:nvSpPr>
          <p:cNvPr id="426" name="Google Shape;426;p50"/>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Issue#40, Ruikang Zhao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idx="1" type="body"/>
          </p:nvPr>
        </p:nvSpPr>
        <p:spPr>
          <a:xfrm>
            <a:off x="710875" y="2350050"/>
            <a:ext cx="8156400" cy="286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100">
                <a:latin typeface="Arial"/>
                <a:ea typeface="Arial"/>
                <a:cs typeface="Arial"/>
                <a:sym typeface="Arial"/>
              </a:rPr>
              <a:t>Issue Description: </a:t>
            </a:r>
            <a:endParaRPr b="1" sz="1100">
              <a:latin typeface="Arial"/>
              <a:ea typeface="Arial"/>
              <a:cs typeface="Arial"/>
              <a:sym typeface="Arial"/>
            </a:endParaRPr>
          </a:p>
          <a:p>
            <a:pPr indent="0" lvl="0" marL="0" rtl="0" algn="l">
              <a:lnSpc>
                <a:spcPct val="100000"/>
              </a:lnSpc>
              <a:spcBef>
                <a:spcPts val="1000"/>
              </a:spcBef>
              <a:spcAft>
                <a:spcPts val="0"/>
              </a:spcAft>
              <a:buNone/>
            </a:pPr>
            <a:r>
              <a:rPr lang="en" sz="1100">
                <a:latin typeface="Arial"/>
                <a:ea typeface="Arial"/>
                <a:cs typeface="Arial"/>
                <a:sym typeface="Arial"/>
              </a:rPr>
              <a:t>This issue seeks support on reading from and writing to the 2007+ version of excel file(.xlsx). </a:t>
            </a:r>
            <a:endParaRPr sz="1100">
              <a:latin typeface="Arial"/>
              <a:ea typeface="Arial"/>
              <a:cs typeface="Arial"/>
              <a:sym typeface="Arial"/>
            </a:endParaRPr>
          </a:p>
          <a:p>
            <a:pPr indent="0" lvl="0" marL="0" rtl="0" algn="l">
              <a:lnSpc>
                <a:spcPct val="107916"/>
              </a:lnSpc>
              <a:spcBef>
                <a:spcPts val="1000"/>
              </a:spcBef>
              <a:spcAft>
                <a:spcPts val="0"/>
              </a:spcAft>
              <a:buNone/>
            </a:pPr>
            <a:r>
              <a:rPr lang="en" sz="1100">
                <a:latin typeface="Arial"/>
                <a:ea typeface="Arial"/>
                <a:cs typeface="Arial"/>
                <a:sym typeface="Arial"/>
              </a:rPr>
              <a:t>There is an existing pull request from a closed issue(#84), but it has not been merged into the main branch. We first attempt to reuse the code from issue#84 commits to verify the functionality. </a:t>
            </a:r>
            <a:endParaRPr sz="1100">
              <a:latin typeface="Arial"/>
              <a:ea typeface="Arial"/>
              <a:cs typeface="Arial"/>
              <a:sym typeface="Arial"/>
            </a:endParaRPr>
          </a:p>
          <a:p>
            <a:pPr indent="0" lvl="0" marL="0" rtl="0" algn="l">
              <a:lnSpc>
                <a:spcPct val="107916"/>
              </a:lnSpc>
              <a:spcBef>
                <a:spcPts val="800"/>
              </a:spcBef>
              <a:spcAft>
                <a:spcPts val="0"/>
              </a:spcAft>
              <a:buNone/>
            </a:pPr>
            <a:r>
              <a:rPr lang="en" sz="1100">
                <a:latin typeface="Arial"/>
                <a:ea typeface="Arial"/>
                <a:cs typeface="Arial"/>
                <a:sym typeface="Arial"/>
              </a:rPr>
              <a:t>We merged the code into our own version of Joinery, but it does not work for us.</a:t>
            </a:r>
            <a:endParaRPr sz="1100">
              <a:latin typeface="Arial"/>
              <a:ea typeface="Arial"/>
              <a:cs typeface="Arial"/>
              <a:sym typeface="Arial"/>
            </a:endParaRPr>
          </a:p>
          <a:p>
            <a:pPr indent="0" lvl="0" marL="0" rtl="0" algn="l">
              <a:lnSpc>
                <a:spcPct val="107916"/>
              </a:lnSpc>
              <a:spcBef>
                <a:spcPts val="800"/>
              </a:spcBef>
              <a:spcAft>
                <a:spcPts val="0"/>
              </a:spcAft>
              <a:buNone/>
            </a:pPr>
            <a:r>
              <a:rPr lang="en" sz="1100">
                <a:latin typeface="Arial"/>
                <a:ea typeface="Arial"/>
                <a:cs typeface="Arial"/>
                <a:sym typeface="Arial"/>
              </a:rPr>
              <a:t>Then we brought up this issue to our meeting, and we figured out that code from </a:t>
            </a:r>
            <a:r>
              <a:rPr lang="en" sz="1100">
                <a:latin typeface="Arial"/>
                <a:ea typeface="Arial"/>
                <a:cs typeface="Arial"/>
                <a:sym typeface="Arial"/>
              </a:rPr>
              <a:t>issue#84 commits only works for the previous version of Joinery, because a lot has changed since then. </a:t>
            </a:r>
            <a:endParaRPr sz="1100">
              <a:latin typeface="Arial"/>
              <a:ea typeface="Arial"/>
              <a:cs typeface="Arial"/>
              <a:sym typeface="Arial"/>
            </a:endParaRPr>
          </a:p>
          <a:p>
            <a:pPr indent="0" lvl="0" marL="0" rtl="0" algn="l">
              <a:lnSpc>
                <a:spcPct val="107916"/>
              </a:lnSpc>
              <a:spcBef>
                <a:spcPts val="800"/>
              </a:spcBef>
              <a:spcAft>
                <a:spcPts val="0"/>
              </a:spcAft>
              <a:buNone/>
            </a:pPr>
            <a:r>
              <a:rPr lang="en" sz="1100">
                <a:latin typeface="Arial"/>
                <a:ea typeface="Arial"/>
                <a:cs typeface="Arial"/>
                <a:sym typeface="Arial"/>
              </a:rPr>
              <a:t>We decided to provide our own implementation, and take issue#84 commits as a reference.</a:t>
            </a:r>
            <a:endParaRPr sz="1100">
              <a:latin typeface="Arial"/>
              <a:ea typeface="Arial"/>
              <a:cs typeface="Arial"/>
              <a:sym typeface="Arial"/>
            </a:endParaRPr>
          </a:p>
          <a:p>
            <a:pPr indent="0" lvl="0" marL="0" rtl="0" algn="l">
              <a:lnSpc>
                <a:spcPct val="107916"/>
              </a:lnSpc>
              <a:spcBef>
                <a:spcPts val="800"/>
              </a:spcBef>
              <a:spcAft>
                <a:spcPts val="0"/>
              </a:spcAft>
              <a:buNone/>
            </a:pPr>
            <a:r>
              <a:rPr lang="en" sz="1100">
                <a:latin typeface="Arial"/>
                <a:ea typeface="Arial"/>
                <a:cs typeface="Arial"/>
                <a:sym typeface="Arial"/>
              </a:rPr>
              <a:t>So far, we do not have more time for this issue.</a:t>
            </a:r>
            <a:endParaRPr sz="1100">
              <a:latin typeface="Arial"/>
              <a:ea typeface="Arial"/>
              <a:cs typeface="Arial"/>
              <a:sym typeface="Arial"/>
            </a:endParaRPr>
          </a:p>
          <a:p>
            <a:pPr indent="0" lvl="0" marL="0" rtl="0" algn="l">
              <a:lnSpc>
                <a:spcPct val="107916"/>
              </a:lnSpc>
              <a:spcBef>
                <a:spcPts val="800"/>
              </a:spcBef>
              <a:spcAft>
                <a:spcPts val="800"/>
              </a:spcAft>
              <a:buNone/>
            </a:pPr>
            <a:r>
              <a:rPr lang="en" sz="1100">
                <a:latin typeface="Arial"/>
                <a:ea typeface="Arial"/>
                <a:cs typeface="Arial"/>
                <a:sym typeface="Arial"/>
              </a:rPr>
              <a:t>Efforts shown in this progress log: </a:t>
            </a:r>
            <a:r>
              <a:rPr lang="en" sz="1100" u="sng">
                <a:solidFill>
                  <a:schemeClr val="hlink"/>
                </a:solidFill>
                <a:latin typeface="Arial"/>
                <a:ea typeface="Arial"/>
                <a:cs typeface="Arial"/>
                <a:sym typeface="Arial"/>
                <a:hlinkClick r:id="rId3"/>
              </a:rPr>
              <a:t>https://docs.google.com/document/d/1q-9TX_hVCHDiKGaKy0sMJCMUcYugaIqA/edit</a:t>
            </a:r>
            <a:r>
              <a:rPr lang="en" sz="1100">
                <a:latin typeface="Arial"/>
                <a:ea typeface="Arial"/>
                <a:cs typeface="Arial"/>
                <a:sym typeface="Arial"/>
              </a:rPr>
              <a:t> </a:t>
            </a:r>
            <a:endParaRPr sz="1100">
              <a:latin typeface="Arial"/>
              <a:ea typeface="Arial"/>
              <a:cs typeface="Arial"/>
              <a:sym typeface="Arial"/>
            </a:endParaRPr>
          </a:p>
        </p:txBody>
      </p:sp>
      <p:sp>
        <p:nvSpPr>
          <p:cNvPr id="432" name="Google Shape;432;p51"/>
          <p:cNvSpPr txBox="1"/>
          <p:nvPr>
            <p:ph type="title"/>
          </p:nvPr>
        </p:nvSpPr>
        <p:spPr>
          <a:xfrm>
            <a:off x="1052550" y="2933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Issue#86, Qin Qin and Ruikang Zhao</a:t>
            </a:r>
            <a:endParaRPr/>
          </a:p>
        </p:txBody>
      </p:sp>
      <p:graphicFrame>
        <p:nvGraphicFramePr>
          <p:cNvPr id="433" name="Google Shape;433;p51"/>
          <p:cNvGraphicFramePr/>
          <p:nvPr/>
        </p:nvGraphicFramePr>
        <p:xfrm>
          <a:off x="952500" y="1054700"/>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Issues implemented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qinq2</a:t>
                      </a:r>
                      <a:endParaRPr>
                        <a:solidFill>
                          <a:schemeClr val="lt1"/>
                        </a:solidFill>
                      </a:endParaRPr>
                    </a:p>
                    <a:p>
                      <a:pPr indent="0" lvl="0" marL="0" rtl="0" algn="l">
                        <a:spcBef>
                          <a:spcPts val="0"/>
                        </a:spcBef>
                        <a:spcAft>
                          <a:spcPts val="0"/>
                        </a:spcAft>
                        <a:buNone/>
                      </a:pPr>
                      <a:r>
                        <a:rPr lang="en">
                          <a:solidFill>
                            <a:schemeClr val="lt1"/>
                          </a:solidFill>
                        </a:rPr>
                        <a:t>ruikang2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None</a:t>
                      </a:r>
                      <a:endParaRPr>
                        <a:solidFill>
                          <a:schemeClr val="lt1"/>
                        </a:solidFill>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Timeline</a:t>
            </a:r>
            <a:endParaRPr/>
          </a:p>
        </p:txBody>
      </p:sp>
      <p:sp>
        <p:nvSpPr>
          <p:cNvPr id="153" name="Google Shape;153;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sz="1350">
                <a:latin typeface="Arial"/>
                <a:ea typeface="Arial"/>
                <a:cs typeface="Arial"/>
                <a:sym typeface="Arial"/>
              </a:rPr>
              <a:t>How well does your team follow the timeline? Explain with screenshots of version</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histories in GitHub. (2 points)</a:t>
            </a:r>
            <a:endParaRPr sz="1350">
              <a:latin typeface="Arial"/>
              <a:ea typeface="Arial"/>
              <a:cs typeface="Arial"/>
              <a:sym typeface="Arial"/>
            </a:endParaRPr>
          </a:p>
          <a:p>
            <a:pPr indent="0" lvl="0" marL="0" rtl="0" algn="l">
              <a:spcBef>
                <a:spcPts val="1200"/>
              </a:spcBef>
              <a:spcAft>
                <a:spcPts val="0"/>
              </a:spcAft>
              <a:buNone/>
            </a:pPr>
            <a:r>
              <a:t/>
            </a:r>
            <a:endParaRPr sz="1350">
              <a:latin typeface="Arial"/>
              <a:ea typeface="Arial"/>
              <a:cs typeface="Arial"/>
              <a:sym typeface="Arial"/>
            </a:endParaRPr>
          </a:p>
          <a:p>
            <a:pPr indent="0" lvl="0" marL="0" rtl="0" algn="l">
              <a:spcBef>
                <a:spcPts val="1200"/>
              </a:spcBef>
              <a:spcAft>
                <a:spcPts val="1200"/>
              </a:spcAft>
              <a:buNone/>
            </a:pPr>
            <a:r>
              <a:rPr lang="en"/>
              <a:t>Will </a:t>
            </a:r>
            <a:r>
              <a:rPr lang="en"/>
              <a:t>need to spread across multiple slides</a:t>
            </a:r>
            <a:endParaRPr sz="1350">
              <a:latin typeface="Arial"/>
              <a:ea typeface="Arial"/>
              <a:cs typeface="Arial"/>
              <a:sym typeface="Arial"/>
            </a:endParaRPr>
          </a:p>
        </p:txBody>
      </p:sp>
      <p:pic>
        <p:nvPicPr>
          <p:cNvPr id="154" name="Google Shape;154;p16"/>
          <p:cNvPicPr preferRelativeResize="0"/>
          <p:nvPr/>
        </p:nvPicPr>
        <p:blipFill>
          <a:blip r:embed="rId3">
            <a:alphaModFix/>
          </a:blip>
          <a:stretch>
            <a:fillRect/>
          </a:stretch>
        </p:blipFill>
        <p:spPr>
          <a:xfrm>
            <a:off x="3024700" y="189775"/>
            <a:ext cx="5949601" cy="1060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a:t>
            </a:r>
            <a:r>
              <a:rPr lang="en"/>
              <a:t>, #93, Qin Qin</a:t>
            </a:r>
            <a:endParaRPr/>
          </a:p>
        </p:txBody>
      </p:sp>
      <p:sp>
        <p:nvSpPr>
          <p:cNvPr id="439" name="Google Shape;439;p52"/>
          <p:cNvSpPr txBox="1"/>
          <p:nvPr>
            <p:ph idx="1" type="body"/>
          </p:nvPr>
        </p:nvSpPr>
        <p:spPr>
          <a:xfrm>
            <a:off x="118125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Issue Description</a:t>
            </a:r>
            <a:endParaRPr sz="2000"/>
          </a:p>
          <a:p>
            <a:pPr indent="0" lvl="0" marL="0" rtl="0" algn="l">
              <a:spcBef>
                <a:spcPts val="1200"/>
              </a:spcBef>
              <a:spcAft>
                <a:spcPts val="0"/>
              </a:spcAft>
              <a:buNone/>
            </a:pPr>
            <a:r>
              <a:rPr lang="en"/>
              <a:t>Joinery has the writecsv() function, but someone asked to edit the function to specify a separator</a:t>
            </a:r>
            <a:r>
              <a:rPr lang="en"/>
              <a:t>.</a:t>
            </a:r>
            <a:endParaRPr/>
          </a:p>
          <a:p>
            <a:pPr indent="0" lvl="0" marL="0" rtl="0" algn="l">
              <a:spcBef>
                <a:spcPts val="1200"/>
              </a:spcBef>
              <a:spcAft>
                <a:spcPts val="1200"/>
              </a:spcAft>
              <a:buNone/>
            </a:pPr>
            <a:r>
              <a:t/>
            </a:r>
            <a:endParaRPr/>
          </a:p>
        </p:txBody>
      </p:sp>
      <p:pic>
        <p:nvPicPr>
          <p:cNvPr id="440" name="Google Shape;440;p52"/>
          <p:cNvPicPr preferRelativeResize="0"/>
          <p:nvPr/>
        </p:nvPicPr>
        <p:blipFill rotWithShape="1">
          <a:blip r:embed="rId3">
            <a:alphaModFix/>
          </a:blip>
          <a:srcRect b="20823" l="0" r="0" t="0"/>
          <a:stretch/>
        </p:blipFill>
        <p:spPr>
          <a:xfrm>
            <a:off x="2179425" y="2028250"/>
            <a:ext cx="5540551" cy="28683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a:t>
            </a:r>
            <a:r>
              <a:rPr lang="en"/>
              <a:t>, #93, Qin Qin</a:t>
            </a:r>
            <a:endParaRPr/>
          </a:p>
        </p:txBody>
      </p:sp>
      <p:graphicFrame>
        <p:nvGraphicFramePr>
          <p:cNvPr id="446" name="Google Shape;446;p53"/>
          <p:cNvGraphicFramePr/>
          <p:nvPr/>
        </p:nvGraphicFramePr>
        <p:xfrm>
          <a:off x="1197450" y="1101025"/>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Issues implemented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Joinery</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qinq2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+172, -43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tc>
              </a:tr>
            </a:tbl>
          </a:graphicData>
        </a:graphic>
      </p:graphicFrame>
      <p:sp>
        <p:nvSpPr>
          <p:cNvPr id="447" name="Google Shape;447;p53"/>
          <p:cNvSpPr txBox="1"/>
          <p:nvPr/>
        </p:nvSpPr>
        <p:spPr>
          <a:xfrm>
            <a:off x="466275" y="2510875"/>
            <a:ext cx="36615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Timeline</a:t>
            </a:r>
            <a:endParaRPr sz="2000">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 week to figure out how to build the project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a:t>
            </a:r>
            <a:r>
              <a:rPr lang="en">
                <a:solidFill>
                  <a:schemeClr val="lt1"/>
                </a:solidFill>
                <a:latin typeface="Lato"/>
                <a:ea typeface="Lato"/>
                <a:cs typeface="Lato"/>
                <a:sym typeface="Lato"/>
              </a:rPr>
              <a:t> weeks to read and understand related  codes</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2 weeks to identify and fix the issue.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2 weeks to write for tests cases and make sure there is no conflicts </a:t>
            </a:r>
            <a:endParaRPr>
              <a:solidFill>
                <a:schemeClr val="lt1"/>
              </a:solidFill>
              <a:latin typeface="Lato"/>
              <a:ea typeface="Lato"/>
              <a:cs typeface="Lato"/>
              <a:sym typeface="Lato"/>
            </a:endParaRPr>
          </a:p>
        </p:txBody>
      </p:sp>
      <p:pic>
        <p:nvPicPr>
          <p:cNvPr id="448" name="Google Shape;448;p53"/>
          <p:cNvPicPr preferRelativeResize="0"/>
          <p:nvPr/>
        </p:nvPicPr>
        <p:blipFill>
          <a:blip r:embed="rId3">
            <a:alphaModFix/>
          </a:blip>
          <a:stretch>
            <a:fillRect/>
          </a:stretch>
        </p:blipFill>
        <p:spPr>
          <a:xfrm>
            <a:off x="4225200" y="2429674"/>
            <a:ext cx="4787699" cy="2306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a:t>
            </a:r>
            <a:r>
              <a:rPr lang="en"/>
              <a:t>, #93, Qin Qin</a:t>
            </a:r>
            <a:endParaRPr/>
          </a:p>
        </p:txBody>
      </p:sp>
      <p:sp>
        <p:nvSpPr>
          <p:cNvPr id="454" name="Google Shape;454;p54"/>
          <p:cNvSpPr txBox="1"/>
          <p:nvPr>
            <p:ph idx="1" type="body"/>
          </p:nvPr>
        </p:nvSpPr>
        <p:spPr>
          <a:xfrm>
            <a:off x="972775" y="877025"/>
            <a:ext cx="7737300" cy="1742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000"/>
              <a:t>Solution</a:t>
            </a:r>
            <a:endParaRPr sz="2000"/>
          </a:p>
          <a:p>
            <a:pPr indent="0" lvl="0" marL="0" rtl="0" algn="l">
              <a:spcBef>
                <a:spcPts val="1200"/>
              </a:spcBef>
              <a:spcAft>
                <a:spcPts val="0"/>
              </a:spcAft>
              <a:buNone/>
            </a:pPr>
            <a:r>
              <a:rPr lang="en"/>
              <a:t>In DataFrame.java file, in the original Serialization.writeCsv() function now I need to specify “,” as default if no separator is </a:t>
            </a:r>
            <a:r>
              <a:rPr lang="en"/>
              <a:t>given.  Then writeCsv() function which could be called in Joinery.jar is defined here with a separator.</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55" name="Google Shape;455;p54"/>
          <p:cNvPicPr preferRelativeResize="0"/>
          <p:nvPr/>
        </p:nvPicPr>
        <p:blipFill>
          <a:blip r:embed="rId3">
            <a:alphaModFix/>
          </a:blip>
          <a:stretch>
            <a:fillRect/>
          </a:stretch>
        </p:blipFill>
        <p:spPr>
          <a:xfrm>
            <a:off x="632400" y="1879700"/>
            <a:ext cx="8393774" cy="2967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#93, Qin Qin</a:t>
            </a:r>
            <a:endParaRPr/>
          </a:p>
        </p:txBody>
      </p:sp>
      <p:sp>
        <p:nvSpPr>
          <p:cNvPr id="461" name="Google Shape;461;p55"/>
          <p:cNvSpPr txBox="1"/>
          <p:nvPr>
            <p:ph idx="1" type="body"/>
          </p:nvPr>
        </p:nvSpPr>
        <p:spPr>
          <a:xfrm>
            <a:off x="1052550" y="877025"/>
            <a:ext cx="3023700" cy="389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Solution</a:t>
            </a:r>
            <a:endParaRPr sz="2000"/>
          </a:p>
          <a:p>
            <a:pPr indent="0" lvl="0" marL="0" rtl="0" algn="l">
              <a:spcBef>
                <a:spcPts val="1200"/>
              </a:spcBef>
              <a:spcAft>
                <a:spcPts val="0"/>
              </a:spcAft>
              <a:buNone/>
            </a:pPr>
            <a:r>
              <a:rPr lang="en"/>
              <a:t>I located the original writecsv() function without specify separator. I  decided to overload the author’s code instead of deleting what she has already  done. I need to write 2 functions: one writes with file, and the other one write with output stream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62" name="Google Shape;462;p55"/>
          <p:cNvSpPr txBox="1"/>
          <p:nvPr/>
        </p:nvSpPr>
        <p:spPr>
          <a:xfrm>
            <a:off x="5764500" y="507575"/>
            <a:ext cx="2571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Mainly used </a:t>
            </a:r>
            <a:r>
              <a:rPr b="1" lang="en" sz="1350">
                <a:solidFill>
                  <a:srgbClr val="2C4557"/>
                </a:solidFill>
                <a:highlight>
                  <a:srgbClr val="FFFFFF"/>
                </a:highlight>
              </a:rPr>
              <a:t>CsvListWriter and CsvPreferrence</a:t>
            </a:r>
            <a:endParaRPr sz="1300">
              <a:solidFill>
                <a:schemeClr val="lt1"/>
              </a:solidFill>
              <a:latin typeface="Lato"/>
              <a:ea typeface="Lato"/>
              <a:cs typeface="Lato"/>
              <a:sym typeface="Lato"/>
            </a:endParaRPr>
          </a:p>
        </p:txBody>
      </p:sp>
      <p:pic>
        <p:nvPicPr>
          <p:cNvPr id="463" name="Google Shape;463;p55"/>
          <p:cNvPicPr preferRelativeResize="0"/>
          <p:nvPr/>
        </p:nvPicPr>
        <p:blipFill>
          <a:blip r:embed="rId3">
            <a:alphaModFix/>
          </a:blip>
          <a:stretch>
            <a:fillRect/>
          </a:stretch>
        </p:blipFill>
        <p:spPr>
          <a:xfrm>
            <a:off x="3967025" y="1049825"/>
            <a:ext cx="5226626" cy="39783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 93, Qin Qin</a:t>
            </a:r>
            <a:endParaRPr/>
          </a:p>
        </p:txBody>
      </p:sp>
      <p:sp>
        <p:nvSpPr>
          <p:cNvPr id="469" name="Google Shape;469;p56"/>
          <p:cNvSpPr txBox="1"/>
          <p:nvPr>
            <p:ph idx="1" type="body"/>
          </p:nvPr>
        </p:nvSpPr>
        <p:spPr>
          <a:xfrm>
            <a:off x="992700" y="1110350"/>
            <a:ext cx="40593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 call the writecsv() method provided with separators</a:t>
            </a:r>
            <a:endParaRPr/>
          </a:p>
          <a:p>
            <a:pPr indent="0" lvl="0" marL="0" rtl="0" algn="l">
              <a:spcBef>
                <a:spcPts val="1200"/>
              </a:spcBef>
              <a:spcAft>
                <a:spcPts val="0"/>
              </a:spcAft>
              <a:buNone/>
            </a:pPr>
            <a:r>
              <a:rPr lang="en"/>
              <a:t>Test case scenario: </a:t>
            </a:r>
            <a:endParaRPr/>
          </a:p>
          <a:p>
            <a:pPr indent="-311150" lvl="0" marL="457200" rtl="0" algn="l">
              <a:spcBef>
                <a:spcPts val="1200"/>
              </a:spcBef>
              <a:spcAft>
                <a:spcPts val="0"/>
              </a:spcAft>
              <a:buSzPts val="1300"/>
              <a:buAutoNum type="arabicPeriod"/>
            </a:pPr>
            <a:r>
              <a:rPr lang="en"/>
              <a:t>W</a:t>
            </a:r>
            <a:r>
              <a:rPr lang="en"/>
              <a:t>rite csv with 4 specified separators individually: "\\t" , ",", ";", "|", a temporary file should be created successfully </a:t>
            </a:r>
            <a:endParaRPr/>
          </a:p>
          <a:p>
            <a:pPr indent="-311150" lvl="0" marL="457200" rtl="0" algn="l">
              <a:spcBef>
                <a:spcPts val="0"/>
              </a:spcBef>
              <a:spcAft>
                <a:spcPts val="0"/>
              </a:spcAft>
              <a:buSzPts val="1300"/>
              <a:buAutoNum type="arabicPeriod"/>
            </a:pPr>
            <a:r>
              <a:rPr lang="en"/>
              <a:t>Write csv with unqualified separators “/”, an exception massage should be expected </a:t>
            </a:r>
            <a:endParaRPr/>
          </a:p>
        </p:txBody>
      </p:sp>
      <p:pic>
        <p:nvPicPr>
          <p:cNvPr id="470" name="Google Shape;470;p56"/>
          <p:cNvPicPr preferRelativeResize="0"/>
          <p:nvPr/>
        </p:nvPicPr>
        <p:blipFill>
          <a:blip r:embed="rId3">
            <a:alphaModFix/>
          </a:blip>
          <a:stretch>
            <a:fillRect/>
          </a:stretch>
        </p:blipFill>
        <p:spPr>
          <a:xfrm>
            <a:off x="4899472" y="1151147"/>
            <a:ext cx="4363799" cy="1816441"/>
          </a:xfrm>
          <a:prstGeom prst="rect">
            <a:avLst/>
          </a:prstGeom>
          <a:noFill/>
          <a:ln>
            <a:noFill/>
          </a:ln>
        </p:spPr>
      </p:pic>
      <p:pic>
        <p:nvPicPr>
          <p:cNvPr id="471" name="Google Shape;471;p56"/>
          <p:cNvPicPr preferRelativeResize="0"/>
          <p:nvPr/>
        </p:nvPicPr>
        <p:blipFill>
          <a:blip r:embed="rId4">
            <a:alphaModFix/>
          </a:blip>
          <a:stretch>
            <a:fillRect/>
          </a:stretch>
        </p:blipFill>
        <p:spPr>
          <a:xfrm>
            <a:off x="717298" y="3421950"/>
            <a:ext cx="4762625" cy="1455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a:t>
            </a:r>
            <a:r>
              <a:rPr lang="en"/>
              <a:t>, #93, Qin Qin</a:t>
            </a:r>
            <a:endParaRPr/>
          </a:p>
        </p:txBody>
      </p:sp>
      <p:sp>
        <p:nvSpPr>
          <p:cNvPr id="477" name="Google Shape;477;p57"/>
          <p:cNvSpPr txBox="1"/>
          <p:nvPr>
            <p:ph idx="1" type="body"/>
          </p:nvPr>
        </p:nvSpPr>
        <p:spPr>
          <a:xfrm>
            <a:off x="1125200" y="924450"/>
            <a:ext cx="3189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FindBugs</a:t>
            </a:r>
            <a:endParaRPr sz="2000"/>
          </a:p>
          <a:p>
            <a:pPr indent="0" lvl="0" marL="0" rtl="0" algn="l">
              <a:spcBef>
                <a:spcPts val="1200"/>
              </a:spcBef>
              <a:spcAft>
                <a:spcPts val="1200"/>
              </a:spcAft>
              <a:buNone/>
            </a:pPr>
            <a:r>
              <a:rPr lang="en"/>
              <a:t>	The original one					</a:t>
            </a:r>
            <a:endParaRPr/>
          </a:p>
        </p:txBody>
      </p:sp>
      <p:pic>
        <p:nvPicPr>
          <p:cNvPr id="478" name="Google Shape;478;p57"/>
          <p:cNvPicPr preferRelativeResize="0"/>
          <p:nvPr/>
        </p:nvPicPr>
        <p:blipFill>
          <a:blip r:embed="rId3">
            <a:alphaModFix/>
          </a:blip>
          <a:stretch>
            <a:fillRect/>
          </a:stretch>
        </p:blipFill>
        <p:spPr>
          <a:xfrm>
            <a:off x="1045875" y="1833700"/>
            <a:ext cx="2733625" cy="2841650"/>
          </a:xfrm>
          <a:prstGeom prst="rect">
            <a:avLst/>
          </a:prstGeom>
          <a:noFill/>
          <a:ln>
            <a:noFill/>
          </a:ln>
        </p:spPr>
      </p:pic>
      <p:pic>
        <p:nvPicPr>
          <p:cNvPr id="479" name="Google Shape;479;p57"/>
          <p:cNvPicPr preferRelativeResize="0"/>
          <p:nvPr/>
        </p:nvPicPr>
        <p:blipFill rotWithShape="1">
          <a:blip r:embed="rId4">
            <a:alphaModFix/>
          </a:blip>
          <a:srcRect b="8567" l="0" r="21129" t="0"/>
          <a:stretch/>
        </p:blipFill>
        <p:spPr>
          <a:xfrm>
            <a:off x="4161800" y="1517900"/>
            <a:ext cx="4687625" cy="3483700"/>
          </a:xfrm>
          <a:prstGeom prst="rect">
            <a:avLst/>
          </a:prstGeom>
          <a:noFill/>
          <a:ln>
            <a:noFill/>
          </a:ln>
        </p:spPr>
      </p:pic>
      <p:sp>
        <p:nvSpPr>
          <p:cNvPr id="480" name="Google Shape;480;p57"/>
          <p:cNvSpPr txBox="1"/>
          <p:nvPr/>
        </p:nvSpPr>
        <p:spPr>
          <a:xfrm>
            <a:off x="3869975" y="1049500"/>
            <a:ext cx="5712600" cy="78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After my fix: No new bug was introduced. I expanded each and checked.</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#93, Qin Qin</a:t>
            </a:r>
            <a:endParaRPr/>
          </a:p>
        </p:txBody>
      </p:sp>
      <p:sp>
        <p:nvSpPr>
          <p:cNvPr id="486" name="Google Shape;486;p58"/>
          <p:cNvSpPr txBox="1"/>
          <p:nvPr>
            <p:ph idx="1" type="body"/>
          </p:nvPr>
        </p:nvSpPr>
        <p:spPr>
          <a:xfrm>
            <a:off x="1125200" y="9244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PMD</a:t>
            </a:r>
            <a:endParaRPr sz="2000"/>
          </a:p>
          <a:p>
            <a:pPr indent="0" lvl="0" marL="0" rtl="0" algn="l">
              <a:spcBef>
                <a:spcPts val="1200"/>
              </a:spcBef>
              <a:spcAft>
                <a:spcPts val="0"/>
              </a:spcAft>
              <a:buNone/>
            </a:pPr>
            <a:r>
              <a:rPr lang="en"/>
              <a:t>All PMD errors are justifiable:</a:t>
            </a:r>
            <a:endParaRPr/>
          </a:p>
          <a:p>
            <a:pPr indent="0" lvl="0" marL="0" rtl="0" algn="l">
              <a:spcBef>
                <a:spcPts val="1200"/>
              </a:spcBef>
              <a:spcAft>
                <a:spcPts val="1200"/>
              </a:spcAft>
              <a:buNone/>
            </a:pPr>
            <a:r>
              <a:rPr lang="en"/>
              <a:t>				</a:t>
            </a:r>
            <a:endParaRPr/>
          </a:p>
        </p:txBody>
      </p:sp>
      <p:sp>
        <p:nvSpPr>
          <p:cNvPr id="487" name="Google Shape;487;p58"/>
          <p:cNvSpPr txBox="1"/>
          <p:nvPr/>
        </p:nvSpPr>
        <p:spPr>
          <a:xfrm>
            <a:off x="4199075" y="1932450"/>
            <a:ext cx="37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488" name="Google Shape;488;p58"/>
          <p:cNvSpPr txBox="1"/>
          <p:nvPr/>
        </p:nvSpPr>
        <p:spPr>
          <a:xfrm>
            <a:off x="1091725" y="1829825"/>
            <a:ext cx="3545100" cy="124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Lato"/>
                <a:ea typeface="Lato"/>
                <a:cs typeface="Lato"/>
                <a:sym typeface="Lato"/>
              </a:rPr>
              <a:t>Some are false-positive and some is the legacy of the original repo, my codes did not generate any new.</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pic>
        <p:nvPicPr>
          <p:cNvPr id="489" name="Google Shape;489;p58"/>
          <p:cNvPicPr preferRelativeResize="0"/>
          <p:nvPr/>
        </p:nvPicPr>
        <p:blipFill>
          <a:blip r:embed="rId3">
            <a:alphaModFix/>
          </a:blip>
          <a:stretch>
            <a:fillRect/>
          </a:stretch>
        </p:blipFill>
        <p:spPr>
          <a:xfrm>
            <a:off x="4572000" y="1305450"/>
            <a:ext cx="4495150" cy="3580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Concluding Remarks</a:t>
            </a:r>
            <a:endParaRPr/>
          </a:p>
        </p:txBody>
      </p:sp>
      <p:sp>
        <p:nvSpPr>
          <p:cNvPr id="495" name="Google Shape;495;p59"/>
          <p:cNvSpPr txBox="1"/>
          <p:nvPr>
            <p:ph idx="1" type="body"/>
          </p:nvPr>
        </p:nvSpPr>
        <p:spPr>
          <a:xfrm>
            <a:off x="1070050" y="972775"/>
            <a:ext cx="7782000" cy="4115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350">
                <a:latin typeface="Arial"/>
                <a:ea typeface="Arial"/>
                <a:cs typeface="Arial"/>
                <a:sym typeface="Arial"/>
              </a:rPr>
              <a:t>○ Lessons learned: </a:t>
            </a:r>
            <a:endParaRPr sz="1350">
              <a:latin typeface="Arial"/>
              <a:ea typeface="Arial"/>
              <a:cs typeface="Arial"/>
              <a:sym typeface="Arial"/>
            </a:endParaRPr>
          </a:p>
          <a:p>
            <a:pPr indent="-307895" lvl="0" marL="457200" rtl="0" algn="l">
              <a:spcBef>
                <a:spcPts val="1200"/>
              </a:spcBef>
              <a:spcAft>
                <a:spcPts val="0"/>
              </a:spcAft>
              <a:buSzPct val="100000"/>
              <a:buFont typeface="Arial"/>
              <a:buChar char="●"/>
            </a:pPr>
            <a:r>
              <a:rPr lang="en" sz="1350">
                <a:latin typeface="Arial"/>
                <a:ea typeface="Arial"/>
                <a:cs typeface="Arial"/>
                <a:sym typeface="Arial"/>
              </a:rPr>
              <a:t>I learned how github works, especially how it </a:t>
            </a:r>
            <a:r>
              <a:rPr lang="en" sz="1350">
                <a:latin typeface="Arial"/>
                <a:ea typeface="Arial"/>
                <a:cs typeface="Arial"/>
                <a:sym typeface="Arial"/>
              </a:rPr>
              <a:t>facilitates teamwork when everyone is working on the same project.  What are the functions of git push, pull, merge, branch and etc. </a:t>
            </a:r>
            <a:endParaRPr sz="1350">
              <a:latin typeface="Arial"/>
              <a:ea typeface="Arial"/>
              <a:cs typeface="Arial"/>
              <a:sym typeface="Arial"/>
            </a:endParaRPr>
          </a:p>
          <a:p>
            <a:pPr indent="-307895" lvl="0" marL="457200" rtl="0" algn="l">
              <a:spcBef>
                <a:spcPts val="0"/>
              </a:spcBef>
              <a:spcAft>
                <a:spcPts val="0"/>
              </a:spcAft>
              <a:buSzPct val="100000"/>
              <a:buFont typeface="Arial"/>
              <a:buChar char="●"/>
            </a:pPr>
            <a:r>
              <a:rPr lang="en" sz="1350">
                <a:latin typeface="Arial"/>
                <a:ea typeface="Arial"/>
                <a:cs typeface="Arial"/>
                <a:sym typeface="Arial"/>
              </a:rPr>
              <a:t>I learned how CsvListWriter and CSV preference are used in Java. </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Difficult:</a:t>
            </a:r>
            <a:endParaRPr sz="1350">
              <a:latin typeface="Arial"/>
              <a:ea typeface="Arial"/>
              <a:cs typeface="Arial"/>
              <a:sym typeface="Arial"/>
            </a:endParaRPr>
          </a:p>
          <a:p>
            <a:pPr indent="-307895" lvl="0" marL="457200" rtl="0" algn="l">
              <a:spcBef>
                <a:spcPts val="1200"/>
              </a:spcBef>
              <a:spcAft>
                <a:spcPts val="0"/>
              </a:spcAft>
              <a:buSzPct val="100000"/>
              <a:buFont typeface="Arial"/>
              <a:buChar char="●"/>
            </a:pPr>
            <a:r>
              <a:rPr lang="en" sz="1350">
                <a:latin typeface="Arial"/>
                <a:ea typeface="Arial"/>
                <a:cs typeface="Arial"/>
                <a:sym typeface="Arial"/>
              </a:rPr>
              <a:t>Due to very limited experience with java, the understanding part is the hardest for me. But once I understand what is the project is doing and how it tries to realize it. Everything else went fluently.</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What do you wish you could have done (or done differently)?</a:t>
            </a:r>
            <a:endParaRPr sz="1350">
              <a:latin typeface="Arial"/>
              <a:ea typeface="Arial"/>
              <a:cs typeface="Arial"/>
              <a:sym typeface="Arial"/>
            </a:endParaRPr>
          </a:p>
          <a:p>
            <a:pPr indent="-307895" lvl="0" marL="457200" rtl="0" algn="l">
              <a:spcBef>
                <a:spcPts val="1200"/>
              </a:spcBef>
              <a:spcAft>
                <a:spcPts val="0"/>
              </a:spcAft>
              <a:buSzPct val="100000"/>
              <a:buFont typeface="Arial"/>
              <a:buChar char="●"/>
            </a:pPr>
            <a:r>
              <a:rPr lang="en" sz="1350">
                <a:latin typeface="Arial"/>
                <a:ea typeface="Arial"/>
                <a:cs typeface="Arial"/>
                <a:sym typeface="Arial"/>
              </a:rPr>
              <a:t>Due to limited experience, I did not pick all 3 issue properly. By the end, only one of them is feasible. And I am in a rush to find an alternative and also fix it in time. With better </a:t>
            </a:r>
            <a:r>
              <a:rPr lang="en" sz="1350">
                <a:latin typeface="Arial"/>
                <a:ea typeface="Arial"/>
                <a:cs typeface="Arial"/>
                <a:sym typeface="Arial"/>
              </a:rPr>
              <a:t>understanding</a:t>
            </a:r>
            <a:r>
              <a:rPr lang="en" sz="1350">
                <a:latin typeface="Arial"/>
                <a:ea typeface="Arial"/>
                <a:cs typeface="Arial"/>
                <a:sym typeface="Arial"/>
              </a:rPr>
              <a:t> of how open sourced project work, and how different issues mean, I will pick better issues and make better plan next time.</a:t>
            </a:r>
            <a:endParaRPr sz="1350">
              <a:latin typeface="Arial"/>
              <a:ea typeface="Arial"/>
              <a:cs typeface="Arial"/>
              <a:sym typeface="Arial"/>
            </a:endParaRPr>
          </a:p>
          <a:p>
            <a:pPr indent="0" lvl="0" marL="0" rtl="0" algn="l">
              <a:spcBef>
                <a:spcPts val="1200"/>
              </a:spcBef>
              <a:spcAft>
                <a:spcPts val="0"/>
              </a:spcAft>
              <a:buNone/>
            </a:pPr>
            <a:r>
              <a:rPr lang="en" sz="1350">
                <a:latin typeface="Arial"/>
                <a:ea typeface="Arial"/>
                <a:cs typeface="Arial"/>
                <a:sym typeface="Arial"/>
              </a:rPr>
              <a:t>○ How could your project be extended...what's next? Are there any interesting problems or questions that resulted from your work?</a:t>
            </a:r>
            <a:endParaRPr sz="1350">
              <a:latin typeface="Arial"/>
              <a:ea typeface="Arial"/>
              <a:cs typeface="Arial"/>
              <a:sym typeface="Arial"/>
            </a:endParaRPr>
          </a:p>
          <a:p>
            <a:pPr indent="-307895" lvl="0" marL="457200" rtl="0" algn="l">
              <a:spcBef>
                <a:spcPts val="1200"/>
              </a:spcBef>
              <a:spcAft>
                <a:spcPts val="0"/>
              </a:spcAft>
              <a:buSzPct val="100000"/>
              <a:buFont typeface="Arial"/>
              <a:buChar char="●"/>
            </a:pPr>
            <a:r>
              <a:rPr lang="en" sz="1350">
                <a:latin typeface="Arial"/>
                <a:ea typeface="Arial"/>
                <a:cs typeface="Arial"/>
                <a:sym typeface="Arial"/>
              </a:rPr>
              <a:t>I think the project could be extended to incorporate more functionality in R or Python like factors in R.</a:t>
            </a:r>
            <a:endParaRPr sz="1350">
              <a:latin typeface="Arial"/>
              <a:ea typeface="Arial"/>
              <a:cs typeface="Arial"/>
              <a:sym typeface="Arial"/>
            </a:endParaRPr>
          </a:p>
        </p:txBody>
      </p:sp>
      <p:sp>
        <p:nvSpPr>
          <p:cNvPr id="496" name="Google Shape;496;p59"/>
          <p:cNvSpPr txBox="1"/>
          <p:nvPr>
            <p:ph type="title"/>
          </p:nvPr>
        </p:nvSpPr>
        <p:spPr>
          <a:xfrm>
            <a:off x="504325" y="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Joinery, #93, Qin Qin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Issues Discussions</a:t>
            </a:r>
            <a:endParaRPr/>
          </a:p>
        </p:txBody>
      </p:sp>
      <p:sp>
        <p:nvSpPr>
          <p:cNvPr id="160" name="Google Shape;160;p17"/>
          <p:cNvSpPr txBox="1"/>
          <p:nvPr>
            <p:ph idx="1" type="body"/>
          </p:nvPr>
        </p:nvSpPr>
        <p:spPr>
          <a:xfrm>
            <a:off x="1247825" y="958325"/>
            <a:ext cx="7477800" cy="39630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en"/>
              <a:t>Each team member will add their own slides corresponding to their own issues. It must have the following content:</a:t>
            </a:r>
            <a:endParaRPr/>
          </a:p>
          <a:p>
            <a:pPr indent="0" lvl="0" marL="0" rtl="0" algn="l">
              <a:lnSpc>
                <a:spcPct val="100000"/>
              </a:lnSpc>
              <a:spcBef>
                <a:spcPts val="1200"/>
              </a:spcBef>
              <a:spcAft>
                <a:spcPts val="0"/>
              </a:spcAft>
              <a:buNone/>
            </a:pPr>
            <a:r>
              <a:rPr lang="en" sz="1350">
                <a:latin typeface="Arial"/>
                <a:ea typeface="Arial"/>
                <a:cs typeface="Arial"/>
                <a:sym typeface="Arial"/>
              </a:rPr>
              <a:t>Screenshot and explanation of issues implemented (5 points)</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What was the issue, what was your solution to the issue, how did you implement</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the solution</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Tests added for the issues (4 points)</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If there are no tests, explain why and describe the scenario</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Screenshots to show results of static analysis tools on your modified code portions.</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This should include the initial result (the first time you run these tools and the error they</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show) as well as the final state. (3 points)</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-1 points for not showing results for Findbugs</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-1 points for not showing results for PMD</a:t>
            </a:r>
            <a:endParaRPr sz="1350">
              <a:latin typeface="Arial"/>
              <a:ea typeface="Arial"/>
              <a:cs typeface="Arial"/>
              <a:sym typeface="Arial"/>
            </a:endParaRPr>
          </a:p>
          <a:p>
            <a:pPr indent="0" lvl="0" marL="0" rtl="0" algn="l">
              <a:lnSpc>
                <a:spcPct val="100000"/>
              </a:lnSpc>
              <a:spcBef>
                <a:spcPts val="1200"/>
              </a:spcBef>
              <a:spcAft>
                <a:spcPts val="0"/>
              </a:spcAft>
              <a:buNone/>
            </a:pPr>
            <a:r>
              <a:rPr lang="en" sz="1350">
                <a:latin typeface="Arial"/>
                <a:ea typeface="Arial"/>
                <a:cs typeface="Arial"/>
                <a:sym typeface="Arial"/>
              </a:rPr>
              <a:t>○ -1 points for warnings still remain in code, unless there is a justification for it (for example, you have manually investigated the warnings and errors, and they are false positives)</a:t>
            </a:r>
            <a:endParaRPr sz="1350">
              <a:latin typeface="Arial"/>
              <a:ea typeface="Arial"/>
              <a:cs typeface="Arial"/>
              <a:sym typeface="Arial"/>
            </a:endParaRPr>
          </a:p>
          <a:p>
            <a:pPr indent="0" lvl="0" marL="0" rtl="0" algn="l">
              <a:lnSpc>
                <a:spcPct val="100000"/>
              </a:lnSpc>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&lt;Project&gt;, &lt;Issue #&gt;, &lt;Your Name&gt;</a:t>
            </a:r>
            <a:endParaRPr/>
          </a:p>
        </p:txBody>
      </p:sp>
      <p:sp>
        <p:nvSpPr>
          <p:cNvPr id="166" name="Google Shape;16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Feel free to spread this across multiple slides. I think the following order/setup would work</a:t>
            </a:r>
            <a:endParaRPr/>
          </a:p>
          <a:p>
            <a:pPr indent="-311150" lvl="0" marL="457200" rtl="0" algn="l">
              <a:spcBef>
                <a:spcPts val="1200"/>
              </a:spcBef>
              <a:spcAft>
                <a:spcPts val="0"/>
              </a:spcAft>
              <a:buSzPts val="1300"/>
              <a:buAutoNum type="arabicPeriod"/>
            </a:pPr>
            <a:r>
              <a:rPr lang="en"/>
              <a:t>Issue Description</a:t>
            </a:r>
            <a:endParaRPr/>
          </a:p>
          <a:p>
            <a:pPr indent="-298450" lvl="1" marL="914400" rtl="0" algn="l">
              <a:spcBef>
                <a:spcPts val="0"/>
              </a:spcBef>
              <a:spcAft>
                <a:spcPts val="0"/>
              </a:spcAft>
              <a:buSzPts val="1100"/>
              <a:buAutoNum type="alphaLcPeriod"/>
            </a:pPr>
            <a:r>
              <a:rPr lang="en"/>
              <a:t>Description of Issue</a:t>
            </a:r>
            <a:endParaRPr/>
          </a:p>
          <a:p>
            <a:pPr indent="-298450" lvl="1" marL="914400" rtl="0" algn="l">
              <a:spcBef>
                <a:spcPts val="0"/>
              </a:spcBef>
              <a:spcAft>
                <a:spcPts val="0"/>
              </a:spcAft>
              <a:buSzPts val="1100"/>
              <a:buAutoNum type="alphaLcPeriod"/>
            </a:pPr>
            <a:r>
              <a:rPr lang="en"/>
              <a:t>Screenshot of issue if able to reproduce</a:t>
            </a:r>
            <a:endParaRPr/>
          </a:p>
          <a:p>
            <a:pPr indent="-311150" lvl="0" marL="457200" rtl="0" algn="l">
              <a:spcBef>
                <a:spcPts val="0"/>
              </a:spcBef>
              <a:spcAft>
                <a:spcPts val="0"/>
              </a:spcAft>
              <a:buSzPts val="1300"/>
              <a:buAutoNum type="arabicPeriod"/>
            </a:pPr>
            <a:r>
              <a:rPr lang="en"/>
              <a:t>Solution</a:t>
            </a:r>
            <a:endParaRPr/>
          </a:p>
          <a:p>
            <a:pPr indent="-298450" lvl="1" marL="914400" rtl="0" algn="l">
              <a:spcBef>
                <a:spcPts val="0"/>
              </a:spcBef>
              <a:spcAft>
                <a:spcPts val="0"/>
              </a:spcAft>
              <a:buSzPts val="1100"/>
              <a:buAutoNum type="alphaLcPeriod"/>
            </a:pPr>
            <a:r>
              <a:rPr lang="en"/>
              <a:t>Tests for solution as well</a:t>
            </a:r>
            <a:endParaRPr/>
          </a:p>
          <a:p>
            <a:pPr indent="-311150" lvl="0" marL="457200" rtl="0" algn="l">
              <a:spcBef>
                <a:spcPts val="0"/>
              </a:spcBef>
              <a:spcAft>
                <a:spcPts val="0"/>
              </a:spcAft>
              <a:buSzPts val="1300"/>
              <a:buAutoNum type="arabicPeriod"/>
            </a:pPr>
            <a:r>
              <a:rPr lang="en"/>
              <a:t>PMD and FindBugs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a:t>
            </a:r>
            <a:r>
              <a:rPr lang="en"/>
              <a:t> #793, Mingwei Huang</a:t>
            </a:r>
            <a:endParaRPr/>
          </a:p>
        </p:txBody>
      </p:sp>
      <p:sp>
        <p:nvSpPr>
          <p:cNvPr id="172" name="Google Shape;172;p19"/>
          <p:cNvSpPr txBox="1"/>
          <p:nvPr>
            <p:ph idx="1" type="body"/>
          </p:nvPr>
        </p:nvSpPr>
        <p:spPr>
          <a:xfrm>
            <a:off x="118125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Issue Description</a:t>
            </a:r>
            <a:endParaRPr sz="2000"/>
          </a:p>
          <a:p>
            <a:pPr indent="0" lvl="0" marL="0" rtl="0" algn="l">
              <a:spcBef>
                <a:spcPts val="1200"/>
              </a:spcBef>
              <a:spcAft>
                <a:spcPts val="0"/>
              </a:spcAft>
              <a:buNone/>
            </a:pPr>
            <a:r>
              <a:rPr lang="en"/>
              <a:t>Qulice does not have the rule for functions with collection type to return non-Null collection.</a:t>
            </a:r>
            <a:endParaRPr/>
          </a:p>
          <a:p>
            <a:pPr indent="0" lvl="0" marL="0" rtl="0" algn="l">
              <a:spcBef>
                <a:spcPts val="1200"/>
              </a:spcBef>
              <a:spcAft>
                <a:spcPts val="0"/>
              </a:spcAft>
              <a:buNone/>
            </a:pPr>
            <a:r>
              <a:rPr lang="en"/>
              <a:t>Test to reproduce the issue:</a:t>
            </a:r>
            <a:endParaRPr/>
          </a:p>
          <a:p>
            <a:pPr indent="0" lvl="0" marL="0" rtl="0" algn="l">
              <a:spcBef>
                <a:spcPts val="1200"/>
              </a:spcBef>
              <a:spcAft>
                <a:spcPts val="1200"/>
              </a:spcAft>
              <a:buNone/>
            </a:pPr>
            <a:r>
              <a:t/>
            </a:r>
            <a:endParaRPr/>
          </a:p>
        </p:txBody>
      </p:sp>
      <p:pic>
        <p:nvPicPr>
          <p:cNvPr id="173" name="Google Shape;173;p19"/>
          <p:cNvPicPr preferRelativeResize="0"/>
          <p:nvPr/>
        </p:nvPicPr>
        <p:blipFill>
          <a:blip r:embed="rId3">
            <a:alphaModFix/>
          </a:blip>
          <a:stretch>
            <a:fillRect/>
          </a:stretch>
        </p:blipFill>
        <p:spPr>
          <a:xfrm>
            <a:off x="3410050" y="2059425"/>
            <a:ext cx="2387276" cy="1335800"/>
          </a:xfrm>
          <a:prstGeom prst="rect">
            <a:avLst/>
          </a:prstGeom>
          <a:noFill/>
          <a:ln>
            <a:noFill/>
          </a:ln>
        </p:spPr>
      </p:pic>
      <p:pic>
        <p:nvPicPr>
          <p:cNvPr id="174" name="Google Shape;174;p19"/>
          <p:cNvPicPr preferRelativeResize="0"/>
          <p:nvPr/>
        </p:nvPicPr>
        <p:blipFill>
          <a:blip r:embed="rId4">
            <a:alphaModFix/>
          </a:blip>
          <a:stretch>
            <a:fillRect/>
          </a:stretch>
        </p:blipFill>
        <p:spPr>
          <a:xfrm>
            <a:off x="5405050" y="3510475"/>
            <a:ext cx="3535550" cy="1120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#793, Mingwei Huang</a:t>
            </a:r>
            <a:endParaRPr/>
          </a:p>
        </p:txBody>
      </p:sp>
      <p:graphicFrame>
        <p:nvGraphicFramePr>
          <p:cNvPr id="180" name="Google Shape;180;p20"/>
          <p:cNvGraphicFramePr/>
          <p:nvPr/>
        </p:nvGraphicFramePr>
        <p:xfrm>
          <a:off x="1197450" y="1101025"/>
          <a:ext cx="3000000" cy="3000000"/>
        </p:xfrm>
        <a:graphic>
          <a:graphicData uri="http://schemas.openxmlformats.org/drawingml/2006/table">
            <a:tbl>
              <a:tblPr>
                <a:noFill/>
                <a:tableStyleId>{3A286D82-5BA9-44BA-8141-8309293CCED9}</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rPr lang="en">
                          <a:solidFill>
                            <a:schemeClr val="lt1"/>
                          </a:solidFill>
                        </a:rPr>
                        <a:t>Project name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Issues implemented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Student netID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Lines changed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started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Date completed</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Qulice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793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mingwei6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+78, -0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week 10</a:t>
                      </a:r>
                      <a:endParaRPr>
                        <a:solidFill>
                          <a:schemeClr val="lt1"/>
                        </a:solidFill>
                      </a:endParaRPr>
                    </a:p>
                  </a:txBody>
                  <a:tcPr marT="91425" marB="91425" marR="91425" marL="91425"/>
                </a:tc>
              </a:tr>
            </a:tbl>
          </a:graphicData>
        </a:graphic>
      </p:graphicFrame>
      <p:pic>
        <p:nvPicPr>
          <p:cNvPr id="181" name="Google Shape;181;p20"/>
          <p:cNvPicPr preferRelativeResize="0"/>
          <p:nvPr/>
        </p:nvPicPr>
        <p:blipFill>
          <a:blip r:embed="rId3">
            <a:alphaModFix/>
          </a:blip>
          <a:stretch>
            <a:fillRect/>
          </a:stretch>
        </p:blipFill>
        <p:spPr>
          <a:xfrm>
            <a:off x="4572000" y="2230155"/>
            <a:ext cx="3847115" cy="2731896"/>
          </a:xfrm>
          <a:prstGeom prst="rect">
            <a:avLst/>
          </a:prstGeom>
          <a:noFill/>
          <a:ln>
            <a:noFill/>
          </a:ln>
        </p:spPr>
      </p:pic>
      <p:sp>
        <p:nvSpPr>
          <p:cNvPr id="182" name="Google Shape;182;p20"/>
          <p:cNvSpPr txBox="1"/>
          <p:nvPr/>
        </p:nvSpPr>
        <p:spPr>
          <a:xfrm>
            <a:off x="1089725" y="2281150"/>
            <a:ext cx="3327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Timeline</a:t>
            </a:r>
            <a:endParaRPr sz="2000">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1 week for setting up the project repo and start the project. 1 week read and understand the code, 1 week to reproduce the issue and read PMD repo, 1 week to fix the issue.</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Qulice, #793, Mingwei Huang</a:t>
            </a:r>
            <a:endParaRPr/>
          </a:p>
        </p:txBody>
      </p:sp>
      <p:sp>
        <p:nvSpPr>
          <p:cNvPr id="188" name="Google Shape;188;p21"/>
          <p:cNvSpPr txBox="1"/>
          <p:nvPr>
            <p:ph idx="1" type="body"/>
          </p:nvPr>
        </p:nvSpPr>
        <p:spPr>
          <a:xfrm>
            <a:off x="1166725" y="1204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Solution</a:t>
            </a:r>
            <a:endParaRPr sz="2000"/>
          </a:p>
          <a:p>
            <a:pPr indent="0" lvl="0" marL="0" rtl="0" algn="l">
              <a:spcBef>
                <a:spcPts val="1200"/>
              </a:spcBef>
              <a:spcAft>
                <a:spcPts val="0"/>
              </a:spcAft>
              <a:buNone/>
            </a:pPr>
            <a:r>
              <a:rPr lang="en"/>
              <a:t>I located the corresponding section in the pmd folder and went over the PMD github repo to learn the use of PMD. Then I added an additional rule for returning empty collections.</a:t>
            </a:r>
            <a:endParaRPr/>
          </a:p>
          <a:p>
            <a:pPr indent="0" lvl="0" marL="0" rtl="0" algn="l">
              <a:spcBef>
                <a:spcPts val="1200"/>
              </a:spcBef>
              <a:spcAft>
                <a:spcPts val="1200"/>
              </a:spcAft>
              <a:buNone/>
            </a:pPr>
            <a:r>
              <a:t/>
            </a:r>
            <a:endParaRPr/>
          </a:p>
        </p:txBody>
      </p:sp>
      <p:pic>
        <p:nvPicPr>
          <p:cNvPr id="189" name="Google Shape;189;p21"/>
          <p:cNvPicPr preferRelativeResize="0"/>
          <p:nvPr/>
        </p:nvPicPr>
        <p:blipFill>
          <a:blip r:embed="rId3">
            <a:alphaModFix/>
          </a:blip>
          <a:stretch>
            <a:fillRect/>
          </a:stretch>
        </p:blipFill>
        <p:spPr>
          <a:xfrm>
            <a:off x="3007600" y="2325448"/>
            <a:ext cx="5982602" cy="2684583"/>
          </a:xfrm>
          <a:prstGeom prst="rect">
            <a:avLst/>
          </a:prstGeom>
          <a:noFill/>
          <a:ln>
            <a:noFill/>
          </a:ln>
        </p:spPr>
      </p:pic>
      <p:sp>
        <p:nvSpPr>
          <p:cNvPr id="190" name="Google Shape;190;p21"/>
          <p:cNvSpPr txBox="1"/>
          <p:nvPr/>
        </p:nvSpPr>
        <p:spPr>
          <a:xfrm>
            <a:off x="523075" y="2484575"/>
            <a:ext cx="2571900" cy="13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The rule was implemented by finding all functions with return type being collections, and find all their return statements that is returning null.</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